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333" r:id="rId2"/>
    <p:sldId id="263" r:id="rId3"/>
    <p:sldId id="319" r:id="rId4"/>
    <p:sldId id="318" r:id="rId5"/>
    <p:sldId id="327" r:id="rId6"/>
    <p:sldId id="328" r:id="rId7"/>
    <p:sldId id="329" r:id="rId8"/>
    <p:sldId id="330" r:id="rId9"/>
    <p:sldId id="331" r:id="rId10"/>
    <p:sldId id="336" r:id="rId11"/>
    <p:sldId id="337" r:id="rId12"/>
    <p:sldId id="338" r:id="rId13"/>
    <p:sldId id="340" r:id="rId14"/>
    <p:sldId id="339" r:id="rId15"/>
    <p:sldId id="332" r:id="rId16"/>
    <p:sldId id="342" r:id="rId17"/>
    <p:sldId id="341" r:id="rId18"/>
    <p:sldId id="343" r:id="rId19"/>
    <p:sldId id="344" r:id="rId20"/>
    <p:sldId id="345" r:id="rId21"/>
    <p:sldId id="346" r:id="rId22"/>
    <p:sldId id="347" r:id="rId23"/>
    <p:sldId id="349" r:id="rId24"/>
    <p:sldId id="348" r:id="rId25"/>
    <p:sldId id="355" r:id="rId26"/>
    <p:sldId id="351" r:id="rId27"/>
    <p:sldId id="352" r:id="rId28"/>
    <p:sldId id="353" r:id="rId29"/>
    <p:sldId id="354" r:id="rId30"/>
    <p:sldId id="335" r:id="rId31"/>
  </p:sldIdLst>
  <p:sldSz cx="9144000" cy="6858000" type="screen4x3"/>
  <p:notesSz cx="6858000" cy="9144000"/>
  <p:defaultTextStyle>
    <a:defPPr>
      <a:defRPr lang="de-AT"/>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62"/>
    <a:srgbClr val="626B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107" autoAdjust="0"/>
  </p:normalViewPr>
  <p:slideViewPr>
    <p:cSldViewPr>
      <p:cViewPr varScale="1">
        <p:scale>
          <a:sx n="83" d="100"/>
          <a:sy n="83" d="100"/>
        </p:scale>
        <p:origin x="600" y="72"/>
      </p:cViewPr>
      <p:guideLst>
        <p:guide orient="horz" pos="2160"/>
        <p:guide pos="2880"/>
      </p:guideLst>
    </p:cSldViewPr>
  </p:slideViewPr>
  <p:notesTextViewPr>
    <p:cViewPr>
      <p:scale>
        <a:sx n="1" d="1"/>
        <a:sy n="1" d="1"/>
      </p:scale>
      <p:origin x="0" y="0"/>
    </p:cViewPr>
  </p:notesTextViewPr>
  <p:sorterViewPr>
    <p:cViewPr>
      <p:scale>
        <a:sx n="100" d="100"/>
        <a:sy n="100" d="100"/>
      </p:scale>
      <p:origin x="0" y="2947"/>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atin typeface="Arial" charset="0"/>
                <a:cs typeface="Arial" charset="0"/>
              </a:defRPr>
            </a:lvl1pPr>
          </a:lstStyle>
          <a:p>
            <a:pPr>
              <a:defRPr/>
            </a:pPr>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charset="0"/>
                <a:cs typeface="Arial" charset="0"/>
              </a:defRPr>
            </a:lvl1pPr>
          </a:lstStyle>
          <a:p>
            <a:pPr>
              <a:defRPr/>
            </a:pPr>
            <a:fld id="{6C6BE858-FC00-489B-900B-710F3CA28B10}" type="datetimeFigureOut">
              <a:rPr lang="de-AT"/>
              <a:pPr>
                <a:defRPr/>
              </a:pPr>
              <a:t>25.01.2021</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atin typeface="Arial" charset="0"/>
                <a:cs typeface="Arial" charset="0"/>
              </a:defRPr>
            </a:lvl1pPr>
          </a:lstStyle>
          <a:p>
            <a:pPr>
              <a:defRPr/>
            </a:pPr>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0D78210-BC54-4C65-A53E-8023A82356A1}" type="slidenum">
              <a:rPr lang="de-AT" altLang="de-DE"/>
              <a:pPr/>
              <a:t>‹Nr.›</a:t>
            </a:fld>
            <a:endParaRPr lang="de-AT" altLang="de-DE"/>
          </a:p>
        </p:txBody>
      </p:sp>
    </p:spTree>
    <p:extLst>
      <p:ext uri="{BB962C8B-B14F-4D97-AF65-F5344CB8AC3E}">
        <p14:creationId xmlns:p14="http://schemas.microsoft.com/office/powerpoint/2010/main" val="14610345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de-AT"/>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de-AT"/>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AT" noProof="0" smtClean="0"/>
              <a:t>Textmasterformate durch Klicken bearbeiten</a:t>
            </a:r>
          </a:p>
          <a:p>
            <a:pPr lvl="1"/>
            <a:r>
              <a:rPr lang="de-AT" noProof="0" smtClean="0"/>
              <a:t>Zweite Ebene</a:t>
            </a:r>
          </a:p>
          <a:p>
            <a:pPr lvl="2"/>
            <a:r>
              <a:rPr lang="de-AT" noProof="0" smtClean="0"/>
              <a:t>Dritte Ebene</a:t>
            </a:r>
          </a:p>
          <a:p>
            <a:pPr lvl="3"/>
            <a:r>
              <a:rPr lang="de-AT" noProof="0" smtClean="0"/>
              <a:t>Vierte Ebene</a:t>
            </a:r>
          </a:p>
          <a:p>
            <a:pPr lvl="4"/>
            <a:r>
              <a:rPr lang="de-AT" noProof="0" smtClean="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de-AT"/>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A9ECC84-DE9F-4018-BBB6-47F437629F92}" type="slidenum">
              <a:rPr lang="de-AT" altLang="de-DE"/>
              <a:pPr/>
              <a:t>‹Nr.›</a:t>
            </a:fld>
            <a:endParaRPr lang="de-AT" altLang="de-DE"/>
          </a:p>
        </p:txBody>
      </p:sp>
    </p:spTree>
    <p:extLst>
      <p:ext uri="{BB962C8B-B14F-4D97-AF65-F5344CB8AC3E}">
        <p14:creationId xmlns:p14="http://schemas.microsoft.com/office/powerpoint/2010/main" val="11679481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007">
              <a:spcBef>
                <a:spcPct val="30000"/>
              </a:spcBef>
              <a:defRPr sz="1100">
                <a:solidFill>
                  <a:schemeClr val="tx1"/>
                </a:solidFill>
                <a:latin typeface="Arial" pitchFamily="34" charset="0"/>
              </a:defRPr>
            </a:lvl1pPr>
            <a:lvl2pPr marL="712125" indent="-272542" defTabSz="907007">
              <a:spcBef>
                <a:spcPct val="30000"/>
              </a:spcBef>
              <a:defRPr sz="1100">
                <a:solidFill>
                  <a:schemeClr val="tx1"/>
                </a:solidFill>
                <a:latin typeface="Arial" pitchFamily="34" charset="0"/>
              </a:defRPr>
            </a:lvl2pPr>
            <a:lvl3pPr marL="1096027" indent="-216861" defTabSz="907007">
              <a:spcBef>
                <a:spcPct val="30000"/>
              </a:spcBef>
              <a:defRPr sz="1100">
                <a:solidFill>
                  <a:schemeClr val="tx1"/>
                </a:solidFill>
                <a:latin typeface="Arial" pitchFamily="34" charset="0"/>
              </a:defRPr>
            </a:lvl3pPr>
            <a:lvl4pPr marL="1534147" indent="-216861" defTabSz="907007">
              <a:spcBef>
                <a:spcPct val="30000"/>
              </a:spcBef>
              <a:defRPr sz="1100">
                <a:solidFill>
                  <a:schemeClr val="tx1"/>
                </a:solidFill>
                <a:latin typeface="Arial" pitchFamily="34" charset="0"/>
              </a:defRPr>
            </a:lvl4pPr>
            <a:lvl5pPr marL="1973729" indent="-216861" defTabSz="907007">
              <a:spcBef>
                <a:spcPct val="30000"/>
              </a:spcBef>
              <a:defRPr sz="1100">
                <a:solidFill>
                  <a:schemeClr val="tx1"/>
                </a:solidFill>
                <a:latin typeface="Arial" pitchFamily="34" charset="0"/>
              </a:defRPr>
            </a:lvl5pPr>
            <a:lvl6pPr marL="2395729" indent="-216861" defTabSz="907007" eaLnBrk="0" fontAlgn="base" hangingPunct="0">
              <a:spcBef>
                <a:spcPct val="30000"/>
              </a:spcBef>
              <a:spcAft>
                <a:spcPct val="0"/>
              </a:spcAft>
              <a:defRPr sz="1100">
                <a:solidFill>
                  <a:schemeClr val="tx1"/>
                </a:solidFill>
                <a:latin typeface="Arial" pitchFamily="34" charset="0"/>
              </a:defRPr>
            </a:lvl6pPr>
            <a:lvl7pPr marL="2817730" indent="-216861" defTabSz="907007" eaLnBrk="0" fontAlgn="base" hangingPunct="0">
              <a:spcBef>
                <a:spcPct val="30000"/>
              </a:spcBef>
              <a:spcAft>
                <a:spcPct val="0"/>
              </a:spcAft>
              <a:defRPr sz="1100">
                <a:solidFill>
                  <a:schemeClr val="tx1"/>
                </a:solidFill>
                <a:latin typeface="Arial" pitchFamily="34" charset="0"/>
              </a:defRPr>
            </a:lvl7pPr>
            <a:lvl8pPr marL="3239729" indent="-216861" defTabSz="907007" eaLnBrk="0" fontAlgn="base" hangingPunct="0">
              <a:spcBef>
                <a:spcPct val="30000"/>
              </a:spcBef>
              <a:spcAft>
                <a:spcPct val="0"/>
              </a:spcAft>
              <a:defRPr sz="1100">
                <a:solidFill>
                  <a:schemeClr val="tx1"/>
                </a:solidFill>
                <a:latin typeface="Arial" pitchFamily="34" charset="0"/>
              </a:defRPr>
            </a:lvl8pPr>
            <a:lvl9pPr marL="3661729" indent="-216861" defTabSz="907007" eaLnBrk="0" fontAlgn="base" hangingPunct="0">
              <a:spcBef>
                <a:spcPct val="30000"/>
              </a:spcBef>
              <a:spcAft>
                <a:spcPct val="0"/>
              </a:spcAft>
              <a:defRPr sz="1100">
                <a:solidFill>
                  <a:schemeClr val="tx1"/>
                </a:solidFill>
                <a:latin typeface="Arial" pitchFamily="34" charset="0"/>
              </a:defRPr>
            </a:lvl9pPr>
          </a:lstStyle>
          <a:p>
            <a:pPr>
              <a:spcBef>
                <a:spcPct val="0"/>
              </a:spcBef>
              <a:defRPr/>
            </a:pPr>
            <a:fld id="{A63D0E47-CCC3-49F8-A981-E3C9ECB9DC25}" type="slidenum">
              <a:rPr lang="de-AT" altLang="de-DE" smtClean="0"/>
              <a:pPr>
                <a:spcBef>
                  <a:spcPct val="0"/>
                </a:spcBef>
                <a:defRPr/>
              </a:pPr>
              <a:t>1</a:t>
            </a:fld>
            <a:endParaRPr lang="de-AT" altLang="de-DE" smtClean="0"/>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23</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24</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25</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26</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27</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28</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29</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Die prinzipielle Berechnung des Ladebedarfst erfolgt nach diesem Flussdiagramm, welches um die Ladeprofile je Nutzung erweitert wurde. Zusätzlich wurde vier Variablen (davon drei in Form eines „Switch“) in das Excel-Berechnungstool eingebunden. Die variablen Eingabemöglichkeiten sind im Flussdiagramm gelb dargestellt.</a:t>
            </a:r>
          </a:p>
        </p:txBody>
      </p:sp>
      <p:sp>
        <p:nvSpPr>
          <p:cNvPr id="4" name="Foliennummernplatzhalter 3"/>
          <p:cNvSpPr>
            <a:spLocks noGrp="1"/>
          </p:cNvSpPr>
          <p:nvPr>
            <p:ph type="sldNum" sz="quarter" idx="5"/>
          </p:nvPr>
        </p:nvSpPr>
        <p:spPr/>
        <p:txBody>
          <a:bodyPr/>
          <a:lstStyle/>
          <a:p>
            <a:fld id="{7003BBB1-DE01-493A-B282-35F5205C0D1E}" type="slidenum">
              <a:rPr lang="de-AT" smtClean="0"/>
              <a:t>10</a:t>
            </a:fld>
            <a:endParaRPr lang="de-AT"/>
          </a:p>
        </p:txBody>
      </p:sp>
    </p:spTree>
    <p:extLst>
      <p:ext uri="{BB962C8B-B14F-4D97-AF65-F5344CB8AC3E}">
        <p14:creationId xmlns:p14="http://schemas.microsoft.com/office/powerpoint/2010/main" val="169169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(Welche Daten waren in dem Excel eingegeben?)</a:t>
            </a:r>
          </a:p>
          <a:p>
            <a:r>
              <a:rPr lang="de-AT" dirty="0"/>
              <a:t>Die Beispieldaten beinhalten drei der vier Nutzungen: Wohnen, Büro und Handel. Aus den zeitlichen Verläufen ergeben sich die kumulierten Ladeprofile für Werktags und Wochenende. Mit dem Unterschied, dass am Wochenende kein Betrieb im Büro ist und sich der Anwesenheit der BEVs in der Nutzung Handel von abends (unter der Woche) auf vormittags (am Wochenende) verlagert.</a:t>
            </a:r>
          </a:p>
        </p:txBody>
      </p:sp>
      <p:sp>
        <p:nvSpPr>
          <p:cNvPr id="4" name="Foliennummernplatzhalter 3"/>
          <p:cNvSpPr>
            <a:spLocks noGrp="1"/>
          </p:cNvSpPr>
          <p:nvPr>
            <p:ph type="sldNum" sz="quarter" idx="5"/>
          </p:nvPr>
        </p:nvSpPr>
        <p:spPr/>
        <p:txBody>
          <a:bodyPr/>
          <a:lstStyle/>
          <a:p>
            <a:fld id="{7003BBB1-DE01-493A-B282-35F5205C0D1E}" type="slidenum">
              <a:rPr lang="de-AT" smtClean="0"/>
              <a:t>11</a:t>
            </a:fld>
            <a:endParaRPr lang="de-AT"/>
          </a:p>
        </p:txBody>
      </p:sp>
    </p:spTree>
    <p:extLst>
      <p:ext uri="{BB962C8B-B14F-4D97-AF65-F5344CB8AC3E}">
        <p14:creationId xmlns:p14="http://schemas.microsoft.com/office/powerpoint/2010/main" val="284818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17</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18</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19</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20</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21</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4333">
              <a:defRPr sz="2200">
                <a:solidFill>
                  <a:schemeClr val="tx1"/>
                </a:solidFill>
                <a:latin typeface="Arial" pitchFamily="34" charset="0"/>
              </a:defRPr>
            </a:lvl1pPr>
            <a:lvl2pPr marL="685750" indent="-263750" defTabSz="914333">
              <a:defRPr sz="2200">
                <a:solidFill>
                  <a:schemeClr val="tx1"/>
                </a:solidFill>
                <a:latin typeface="Arial" pitchFamily="34" charset="0"/>
              </a:defRPr>
            </a:lvl2pPr>
            <a:lvl3pPr marL="1055000" indent="-211000" defTabSz="914333">
              <a:defRPr sz="2200">
                <a:solidFill>
                  <a:schemeClr val="tx1"/>
                </a:solidFill>
                <a:latin typeface="Arial" pitchFamily="34" charset="0"/>
              </a:defRPr>
            </a:lvl3pPr>
            <a:lvl4pPr marL="1477000" indent="-211000" defTabSz="914333">
              <a:defRPr sz="2200">
                <a:solidFill>
                  <a:schemeClr val="tx1"/>
                </a:solidFill>
                <a:latin typeface="Arial" pitchFamily="34" charset="0"/>
              </a:defRPr>
            </a:lvl4pPr>
            <a:lvl5pPr marL="1898999" indent="-211000" defTabSz="914333">
              <a:defRPr sz="2200">
                <a:solidFill>
                  <a:schemeClr val="tx1"/>
                </a:solidFill>
                <a:latin typeface="Arial" pitchFamily="34" charset="0"/>
              </a:defRPr>
            </a:lvl5pPr>
            <a:lvl6pPr marL="2320999" indent="-211000" defTabSz="914333" eaLnBrk="0" fontAlgn="base" hangingPunct="0">
              <a:spcBef>
                <a:spcPct val="0"/>
              </a:spcBef>
              <a:spcAft>
                <a:spcPct val="0"/>
              </a:spcAft>
              <a:defRPr sz="2200">
                <a:solidFill>
                  <a:schemeClr val="tx1"/>
                </a:solidFill>
                <a:latin typeface="Arial" pitchFamily="34" charset="0"/>
              </a:defRPr>
            </a:lvl6pPr>
            <a:lvl7pPr marL="2743000" indent="-211000" defTabSz="914333" eaLnBrk="0" fontAlgn="base" hangingPunct="0">
              <a:spcBef>
                <a:spcPct val="0"/>
              </a:spcBef>
              <a:spcAft>
                <a:spcPct val="0"/>
              </a:spcAft>
              <a:defRPr sz="2200">
                <a:solidFill>
                  <a:schemeClr val="tx1"/>
                </a:solidFill>
                <a:latin typeface="Arial" pitchFamily="34" charset="0"/>
              </a:defRPr>
            </a:lvl7pPr>
            <a:lvl8pPr marL="3165000" indent="-211000" defTabSz="914333" eaLnBrk="0" fontAlgn="base" hangingPunct="0">
              <a:spcBef>
                <a:spcPct val="0"/>
              </a:spcBef>
              <a:spcAft>
                <a:spcPct val="0"/>
              </a:spcAft>
              <a:defRPr sz="2200">
                <a:solidFill>
                  <a:schemeClr val="tx1"/>
                </a:solidFill>
                <a:latin typeface="Arial" pitchFamily="34" charset="0"/>
              </a:defRPr>
            </a:lvl8pPr>
            <a:lvl9pPr marL="3587000" indent="-211000" defTabSz="914333" eaLnBrk="0" fontAlgn="base" hangingPunct="0">
              <a:spcBef>
                <a:spcPct val="0"/>
              </a:spcBef>
              <a:spcAft>
                <a:spcPct val="0"/>
              </a:spcAft>
              <a:defRPr sz="2200">
                <a:solidFill>
                  <a:schemeClr val="tx1"/>
                </a:solidFill>
                <a:latin typeface="Arial" pitchFamily="34" charset="0"/>
              </a:defRPr>
            </a:lvl9pPr>
          </a:lstStyle>
          <a:p>
            <a:fld id="{FAF043E1-B062-43A2-A1E7-DC707085B377}" type="slidenum">
              <a:rPr lang="de-AT" altLang="de-DE" sz="1200"/>
              <a:pPr/>
              <a:t>22</a:t>
            </a:fld>
            <a:endParaRPr lang="de-AT" altLang="de-DE" sz="1200"/>
          </a:p>
        </p:txBody>
      </p:sp>
      <p:sp>
        <p:nvSpPr>
          <p:cNvPr id="87043" name="Rectangle 2"/>
          <p:cNvSpPr>
            <a:spLocks noGrp="1" noRot="1" noChangeAspect="1" noChangeArrowheads="1" noTextEdit="1"/>
          </p:cNvSpPr>
          <p:nvPr>
            <p:ph type="sldImg"/>
          </p:nvPr>
        </p:nvSpPr>
        <p:spPr>
          <a:xfrm>
            <a:off x="1301750" y="803275"/>
            <a:ext cx="4256088" cy="3192463"/>
          </a:xfrm>
          <a:solidFill>
            <a:srgbClr val="FFFFFF"/>
          </a:solidFill>
          <a:ln/>
        </p:spPr>
      </p:sp>
      <p:sp>
        <p:nvSpPr>
          <p:cNvPr id="87044" name="Rectangle 3"/>
          <p:cNvSpPr>
            <a:spLocks noGrp="1" noChangeArrowheads="1"/>
          </p:cNvSpPr>
          <p:nvPr>
            <p:ph type="body" idx="1"/>
          </p:nvPr>
        </p:nvSpPr>
        <p:spPr>
          <a:xfrm>
            <a:off x="912459" y="4341523"/>
            <a:ext cx="5033085" cy="4116005"/>
          </a:xfrm>
          <a:solidFill>
            <a:srgbClr val="FFFFFF"/>
          </a:solidFill>
          <a:ln>
            <a:solidFill>
              <a:srgbClr val="000000"/>
            </a:solidFill>
            <a:miter lim="800000"/>
            <a:headEnd/>
            <a:tailEnd/>
          </a:ln>
        </p:spPr>
        <p:txBody>
          <a:bodyPr lIns="96947" tIns="48473" rIns="96947" bIns="48473"/>
          <a:lstStyle/>
          <a:p>
            <a:endParaRPr lang="de-CH" altLang="de-DE"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935830" y="4149080"/>
            <a:ext cx="7452593" cy="863600"/>
          </a:xfrm>
        </p:spPr>
        <p:txBody>
          <a:bodyPr wrap="square" lIns="0" tIns="0" rIns="0" bIns="0" anchor="t"/>
          <a:lstStyle>
            <a:lvl1pPr>
              <a:defRPr sz="3200">
                <a:solidFill>
                  <a:schemeClr val="tx1"/>
                </a:solidFill>
              </a:defRPr>
            </a:lvl1pPr>
          </a:lstStyle>
          <a:p>
            <a:pPr lvl="0"/>
            <a:r>
              <a:rPr lang="de-DE" noProof="0" smtClean="0"/>
              <a:t>Titelmasterformat durch Klicken bearbeiten</a:t>
            </a:r>
            <a:endParaRPr lang="de-DE" noProof="0" dirty="0" smtClean="0"/>
          </a:p>
        </p:txBody>
      </p:sp>
      <p:sp>
        <p:nvSpPr>
          <p:cNvPr id="43011" name="Rectangle 3"/>
          <p:cNvSpPr>
            <a:spLocks noGrp="1" noChangeArrowheads="1"/>
          </p:cNvSpPr>
          <p:nvPr>
            <p:ph type="subTitle" idx="1"/>
          </p:nvPr>
        </p:nvSpPr>
        <p:spPr>
          <a:xfrm>
            <a:off x="5436096" y="3140968"/>
            <a:ext cx="2951162" cy="792163"/>
          </a:xfrm>
        </p:spPr>
        <p:txBody>
          <a:bodyPr lIns="0" tIns="0" rIns="0" bIns="0"/>
          <a:lstStyle>
            <a:lvl1pPr marL="0" indent="0" algn="r">
              <a:buFont typeface="Wingdings" pitchFamily="2" charset="2"/>
              <a:buNone/>
              <a:defRPr sz="1600">
                <a:solidFill>
                  <a:schemeClr val="tx1"/>
                </a:solidFill>
              </a:defRPr>
            </a:lvl1pPr>
          </a:lstStyle>
          <a:p>
            <a:pPr lvl="0"/>
            <a:r>
              <a:rPr lang="de-DE" noProof="0" smtClean="0"/>
              <a:t>Formatvorlage des Untertitelmasters durch Klicken bearbeiten</a:t>
            </a:r>
            <a:endParaRPr lang="de-DE" noProof="0" dirty="0" smtClean="0"/>
          </a:p>
        </p:txBody>
      </p:sp>
    </p:spTree>
    <p:extLst>
      <p:ext uri="{BB962C8B-B14F-4D97-AF65-F5344CB8AC3E}">
        <p14:creationId xmlns:p14="http://schemas.microsoft.com/office/powerpoint/2010/main" val="2271991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dirty="0"/>
          </a:p>
        </p:txBody>
      </p:sp>
      <p:sp>
        <p:nvSpPr>
          <p:cNvPr id="4" name="Rectangle 6"/>
          <p:cNvSpPr>
            <a:spLocks noGrp="1" noChangeArrowheads="1"/>
          </p:cNvSpPr>
          <p:nvPr>
            <p:ph type="sldNum" sz="quarter" idx="10"/>
          </p:nvPr>
        </p:nvSpPr>
        <p:spPr/>
        <p:txBody>
          <a:bodyPr/>
          <a:lstStyle>
            <a:lvl1pPr>
              <a:defRPr sz="1000">
                <a:solidFill>
                  <a:schemeClr val="tx1"/>
                </a:solidFill>
              </a:defRPr>
            </a:lvl1pPr>
          </a:lstStyle>
          <a:p>
            <a:endParaRPr lang="de-AT" altLang="de-DE"/>
          </a:p>
          <a:p>
            <a:fld id="{E2FFCCBE-A416-4B92-8FD0-8D432F5F637B}" type="slidenum">
              <a:rPr lang="de-AT" altLang="de-DE" sz="800">
                <a:solidFill>
                  <a:srgbClr val="626B71"/>
                </a:solidFill>
              </a:rPr>
              <a:pPr/>
              <a:t>‹Nr.›</a:t>
            </a:fld>
            <a:endParaRPr lang="de-AT" altLang="de-DE" sz="800">
              <a:solidFill>
                <a:srgbClr val="626B71"/>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de-AT" altLang="de-DE"/>
              <a:t> © UAS Technikum Wien </a:t>
            </a:r>
          </a:p>
        </p:txBody>
      </p:sp>
    </p:spTree>
    <p:extLst>
      <p:ext uri="{BB962C8B-B14F-4D97-AF65-F5344CB8AC3E}">
        <p14:creationId xmlns:p14="http://schemas.microsoft.com/office/powerpoint/2010/main" val="182175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5" name="Inhaltsplatzhalter 2"/>
          <p:cNvSpPr>
            <a:spLocks noGrp="1"/>
          </p:cNvSpPr>
          <p:nvPr>
            <p:ph idx="1"/>
          </p:nvPr>
        </p:nvSpPr>
        <p:spPr>
          <a:xfrm>
            <a:off x="617538" y="1844675"/>
            <a:ext cx="3882454" cy="4175125"/>
          </a:xfrm>
        </p:spPr>
        <p:txBody>
          <a:bodyPr/>
          <a:lstStyle>
            <a:lvl1pPr>
              <a:defRPr sz="2000"/>
            </a:lvl1pPr>
            <a:lvl2pPr>
              <a:defRPr sz="1800"/>
            </a:lvl2pPr>
            <a:lvl3pPr>
              <a:defRPr sz="1600"/>
            </a:lvl3pPr>
            <a:lvl4pPr>
              <a:defRPr sz="1600"/>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dirty="0"/>
          </a:p>
        </p:txBody>
      </p:sp>
      <p:sp>
        <p:nvSpPr>
          <p:cNvPr id="6" name="Inhaltsplatzhalter 2"/>
          <p:cNvSpPr>
            <a:spLocks noGrp="1"/>
          </p:cNvSpPr>
          <p:nvPr>
            <p:ph idx="12"/>
          </p:nvPr>
        </p:nvSpPr>
        <p:spPr>
          <a:xfrm>
            <a:off x="4572000" y="1844824"/>
            <a:ext cx="3882454" cy="4175125"/>
          </a:xfrm>
        </p:spPr>
        <p:txBody>
          <a:bodyPr/>
          <a:lstStyle>
            <a:lvl1pPr>
              <a:defRPr sz="2000"/>
            </a:lvl1pPr>
            <a:lvl2pPr>
              <a:defRPr sz="1800"/>
            </a:lvl2pPr>
            <a:lvl3pPr>
              <a:defRPr sz="1600"/>
            </a:lvl3pPr>
            <a:lvl4pPr>
              <a:defRPr sz="1600"/>
            </a:lvl4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dirty="0"/>
          </a:p>
        </p:txBody>
      </p:sp>
      <p:sp>
        <p:nvSpPr>
          <p:cNvPr id="7" name="Rectangle 6"/>
          <p:cNvSpPr>
            <a:spLocks noGrp="1" noChangeArrowheads="1"/>
          </p:cNvSpPr>
          <p:nvPr>
            <p:ph type="sldNum" sz="quarter" idx="13"/>
          </p:nvPr>
        </p:nvSpPr>
        <p:spPr/>
        <p:txBody>
          <a:bodyPr/>
          <a:lstStyle>
            <a:lvl1pPr>
              <a:defRPr sz="1000">
                <a:solidFill>
                  <a:schemeClr val="tx1"/>
                </a:solidFill>
              </a:defRPr>
            </a:lvl1pPr>
          </a:lstStyle>
          <a:p>
            <a:endParaRPr lang="de-AT" altLang="de-DE"/>
          </a:p>
          <a:p>
            <a:fld id="{0E0239EB-2247-4602-8A01-C5AF4FC94819}" type="slidenum">
              <a:rPr lang="de-AT" altLang="de-DE" sz="800">
                <a:solidFill>
                  <a:srgbClr val="626B71"/>
                </a:solidFill>
              </a:rPr>
              <a:pPr/>
              <a:t>‹Nr.›</a:t>
            </a:fld>
            <a:endParaRPr lang="de-AT" altLang="de-DE" sz="800">
              <a:solidFill>
                <a:srgbClr val="626B71"/>
              </a:solidFill>
            </a:endParaRPr>
          </a:p>
        </p:txBody>
      </p:sp>
      <p:sp>
        <p:nvSpPr>
          <p:cNvPr id="8" name="Rectangle 5"/>
          <p:cNvSpPr>
            <a:spLocks noGrp="1" noChangeArrowheads="1"/>
          </p:cNvSpPr>
          <p:nvPr>
            <p:ph type="ftr" sz="quarter" idx="14"/>
          </p:nvPr>
        </p:nvSpPr>
        <p:spPr/>
        <p:txBody>
          <a:bodyPr/>
          <a:lstStyle>
            <a:lvl1pPr>
              <a:defRPr/>
            </a:lvl1pPr>
          </a:lstStyle>
          <a:p>
            <a:pPr>
              <a:defRPr/>
            </a:pPr>
            <a:r>
              <a:rPr lang="de-AT"/>
              <a:t> © UAS Technikum Wien </a:t>
            </a:r>
          </a:p>
        </p:txBody>
      </p:sp>
    </p:spTree>
    <p:extLst>
      <p:ext uri="{BB962C8B-B14F-4D97-AF65-F5344CB8AC3E}">
        <p14:creationId xmlns:p14="http://schemas.microsoft.com/office/powerpoint/2010/main" val="145586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47700" y="1412776"/>
            <a:ext cx="7848600" cy="622300"/>
          </a:xfrm>
        </p:spPr>
        <p:txBody>
          <a:bodyPr/>
          <a:lstStyle>
            <a:lvl1pPr algn="ctr">
              <a:defRPr baseline="0">
                <a:solidFill>
                  <a:srgbClr val="00659C"/>
                </a:solidFill>
              </a:defRPr>
            </a:lvl1pPr>
          </a:lstStyle>
          <a:p>
            <a:r>
              <a:rPr lang="de-DE" smtClean="0"/>
              <a:t>Titelmasterformat durch Klicken bearbeiten</a:t>
            </a:r>
            <a:endParaRPr lang="de-AT" dirty="0"/>
          </a:p>
        </p:txBody>
      </p:sp>
      <p:sp>
        <p:nvSpPr>
          <p:cNvPr id="5" name="Inhaltsplatzhalter 2"/>
          <p:cNvSpPr>
            <a:spLocks noGrp="1"/>
          </p:cNvSpPr>
          <p:nvPr>
            <p:ph idx="1"/>
          </p:nvPr>
        </p:nvSpPr>
        <p:spPr>
          <a:xfrm>
            <a:off x="647527" y="2420888"/>
            <a:ext cx="7860637" cy="450366"/>
          </a:xfrm>
        </p:spPr>
        <p:txBody>
          <a:bodyPr/>
          <a:lstStyle>
            <a:lvl1pPr marL="0" indent="0" algn="ctr">
              <a:buNone/>
              <a:defRPr sz="1800"/>
            </a:lvl1pPr>
          </a:lstStyle>
          <a:p>
            <a:pPr lvl="0"/>
            <a:r>
              <a:rPr lang="de-DE" smtClean="0"/>
              <a:t>Formatvorlagen des Textmasters bearbeiten</a:t>
            </a:r>
          </a:p>
        </p:txBody>
      </p:sp>
      <p:sp>
        <p:nvSpPr>
          <p:cNvPr id="4" name="Rectangle 6"/>
          <p:cNvSpPr>
            <a:spLocks noGrp="1" noChangeArrowheads="1"/>
          </p:cNvSpPr>
          <p:nvPr>
            <p:ph type="sldNum" sz="quarter" idx="10"/>
          </p:nvPr>
        </p:nvSpPr>
        <p:spPr/>
        <p:txBody>
          <a:bodyPr/>
          <a:lstStyle>
            <a:lvl1pPr>
              <a:defRPr sz="1000">
                <a:solidFill>
                  <a:schemeClr val="tx1"/>
                </a:solidFill>
              </a:defRPr>
            </a:lvl1pPr>
          </a:lstStyle>
          <a:p>
            <a:endParaRPr lang="de-AT" altLang="de-DE"/>
          </a:p>
          <a:p>
            <a:fld id="{4306BFA0-9EBE-4765-9B9B-8861FF615CD2}" type="slidenum">
              <a:rPr lang="de-AT" altLang="de-DE" sz="800">
                <a:solidFill>
                  <a:srgbClr val="626B71"/>
                </a:solidFill>
              </a:rPr>
              <a:pPr/>
              <a:t>‹Nr.›</a:t>
            </a:fld>
            <a:endParaRPr lang="de-AT" altLang="de-DE" sz="800">
              <a:solidFill>
                <a:srgbClr val="626B71"/>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de-AT" altLang="de-DE"/>
              <a:t> © UAS Technikum Wien </a:t>
            </a:r>
          </a:p>
        </p:txBody>
      </p:sp>
    </p:spTree>
    <p:extLst>
      <p:ext uri="{BB962C8B-B14F-4D97-AF65-F5344CB8AC3E}">
        <p14:creationId xmlns:p14="http://schemas.microsoft.com/office/powerpoint/2010/main" val="24443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11560" y="5157192"/>
            <a:ext cx="7848600" cy="622300"/>
          </a:xfrm>
        </p:spPr>
        <p:txBody>
          <a:bodyPr/>
          <a:lstStyle>
            <a:lvl1pPr>
              <a:defRPr sz="1400"/>
            </a:lvl1pPr>
          </a:lstStyle>
          <a:p>
            <a:r>
              <a:rPr lang="de-DE" smtClean="0"/>
              <a:t>Titelmasterformat durch Klicken bearbeiten</a:t>
            </a:r>
            <a:endParaRPr lang="de-AT" dirty="0"/>
          </a:p>
        </p:txBody>
      </p:sp>
      <p:sp>
        <p:nvSpPr>
          <p:cNvPr id="5" name="Inhaltsplatzhalter 2"/>
          <p:cNvSpPr>
            <a:spLocks noGrp="1"/>
          </p:cNvSpPr>
          <p:nvPr>
            <p:ph idx="1"/>
          </p:nvPr>
        </p:nvSpPr>
        <p:spPr>
          <a:xfrm>
            <a:off x="1931078" y="1268611"/>
            <a:ext cx="5273480" cy="3744565"/>
          </a:xfrm>
        </p:spPr>
        <p:txBody>
          <a:bodyPr/>
          <a:lstStyle>
            <a:lvl1pPr marL="0" indent="0">
              <a:buNone/>
              <a:defRPr/>
            </a:lvl1pPr>
          </a:lstStyle>
          <a:p>
            <a:pPr lvl="0"/>
            <a:r>
              <a:rPr lang="de-DE" smtClean="0"/>
              <a:t>Formatvorlagen des Textmasters bearbeiten</a:t>
            </a:r>
          </a:p>
        </p:txBody>
      </p:sp>
      <p:sp>
        <p:nvSpPr>
          <p:cNvPr id="4" name="Rectangle 6"/>
          <p:cNvSpPr>
            <a:spLocks noGrp="1" noChangeArrowheads="1"/>
          </p:cNvSpPr>
          <p:nvPr>
            <p:ph type="sldNum" sz="quarter" idx="10"/>
          </p:nvPr>
        </p:nvSpPr>
        <p:spPr/>
        <p:txBody>
          <a:bodyPr/>
          <a:lstStyle>
            <a:lvl1pPr>
              <a:defRPr sz="1000">
                <a:solidFill>
                  <a:schemeClr val="tx1"/>
                </a:solidFill>
              </a:defRPr>
            </a:lvl1pPr>
          </a:lstStyle>
          <a:p>
            <a:endParaRPr lang="de-AT" altLang="de-DE"/>
          </a:p>
          <a:p>
            <a:fld id="{72D82333-DE12-4C08-8E03-40784D27EE73}" type="slidenum">
              <a:rPr lang="de-AT" altLang="de-DE" sz="800">
                <a:solidFill>
                  <a:srgbClr val="626B71"/>
                </a:solidFill>
              </a:rPr>
              <a:pPr/>
              <a:t>‹Nr.›</a:t>
            </a:fld>
            <a:endParaRPr lang="de-AT" altLang="de-DE" sz="800">
              <a:solidFill>
                <a:srgbClr val="626B71"/>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de-AT" altLang="de-DE"/>
              <a:t> © UAS Technikum Wien </a:t>
            </a:r>
          </a:p>
        </p:txBody>
      </p:sp>
    </p:spTree>
    <p:extLst>
      <p:ext uri="{BB962C8B-B14F-4D97-AF65-F5344CB8AC3E}">
        <p14:creationId xmlns:p14="http://schemas.microsoft.com/office/powerpoint/2010/main" val="359477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voll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5C7FC-78A4-4EEA-B411-D4B8D2085F1E}"/>
              </a:ext>
            </a:extLst>
          </p:cNvPr>
          <p:cNvSpPr>
            <a:spLocks noGrp="1"/>
          </p:cNvSpPr>
          <p:nvPr>
            <p:ph type="title"/>
          </p:nvPr>
        </p:nvSpPr>
        <p:spPr/>
        <p:txBody>
          <a:bodyPr/>
          <a:lstStyle/>
          <a:p>
            <a:r>
              <a:rPr lang="de-DE" smtClean="0"/>
              <a:t>Titelmasterformat durch Klicken bearbeiten</a:t>
            </a:r>
            <a:endParaRPr lang="de-AT"/>
          </a:p>
        </p:txBody>
      </p:sp>
      <p:sp>
        <p:nvSpPr>
          <p:cNvPr id="3" name="Inhaltsplatzhalter 2">
            <a:extLst>
              <a:ext uri="{FF2B5EF4-FFF2-40B4-BE49-F238E27FC236}">
                <a16:creationId xmlns:a16="http://schemas.microsoft.com/office/drawing/2014/main" id="{8D91BAEE-20C8-433E-A5B3-07E5BEE3747A}"/>
              </a:ext>
            </a:extLst>
          </p:cNvPr>
          <p:cNvSpPr>
            <a:spLocks noGrp="1"/>
          </p:cNvSpPr>
          <p:nvPr>
            <p:ph sz="half" idx="1"/>
          </p:nvPr>
        </p:nvSpPr>
        <p:spPr>
          <a:xfrm>
            <a:off x="355768" y="2228851"/>
            <a:ext cx="8429302" cy="3962401"/>
          </a:xfrm>
        </p:spPr>
        <p:txBody>
          <a:bodyPr/>
          <a:lstStyle>
            <a:lvl2pPr indent="-252000">
              <a:defRPr/>
            </a:lvl2pPr>
            <a:lvl3pPr marL="432000" indent="-180000">
              <a:defRPr/>
            </a:lvl3pPr>
            <a:lvl4pPr marL="792000" indent="-180000">
              <a:defRPr/>
            </a:lvl4pPr>
            <a:lvl5pPr marL="972000">
              <a:defRPr/>
            </a:lvl5pPr>
          </a:lstStyle>
          <a:p>
            <a:pPr lvl="0"/>
            <a:r>
              <a:rPr lang="de-DE" dirty="0" smtClean="0"/>
              <a:t>Formatvorlagen des Textmasters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5" name="Datumsplatzhalter 4">
            <a:extLst>
              <a:ext uri="{FF2B5EF4-FFF2-40B4-BE49-F238E27FC236}">
                <a16:creationId xmlns:a16="http://schemas.microsoft.com/office/drawing/2014/main" id="{90FC5EE4-E8FA-45FF-A84E-7A016BADF22A}"/>
              </a:ext>
            </a:extLst>
          </p:cNvPr>
          <p:cNvSpPr>
            <a:spLocks noGrp="1"/>
          </p:cNvSpPr>
          <p:nvPr>
            <p:ph type="dt" sz="half" idx="10"/>
          </p:nvPr>
        </p:nvSpPr>
        <p:spPr/>
        <p:txBody>
          <a:bodyPr/>
          <a:lstStyle/>
          <a:p>
            <a:fld id="{C2E9FAEE-756D-46F9-BB2D-CF472042B11A}" type="datetimeFigureOut">
              <a:rPr lang="de-AT" smtClean="0"/>
              <a:t>25.01.2021</a:t>
            </a:fld>
            <a:endParaRPr lang="de-AT" dirty="0"/>
          </a:p>
        </p:txBody>
      </p:sp>
      <p:sp>
        <p:nvSpPr>
          <p:cNvPr id="6" name="Fußzeilenplatzhalter 5">
            <a:extLst>
              <a:ext uri="{FF2B5EF4-FFF2-40B4-BE49-F238E27FC236}">
                <a16:creationId xmlns:a16="http://schemas.microsoft.com/office/drawing/2014/main" id="{CBFE78F5-2A0E-4319-B89B-F998FD2A8C01}"/>
              </a:ext>
            </a:extLst>
          </p:cNvPr>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7" name="Foliennummernplatzhalter 6">
            <a:extLst>
              <a:ext uri="{FF2B5EF4-FFF2-40B4-BE49-F238E27FC236}">
                <a16:creationId xmlns:a16="http://schemas.microsoft.com/office/drawing/2014/main" id="{C1D65CD6-244A-4740-8F53-54A880EB2E0A}"/>
              </a:ext>
            </a:extLst>
          </p:cNvPr>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‹Nr.›</a:t>
            </a:fld>
            <a:endParaRPr lang="de-AT" sz="600">
              <a:solidFill>
                <a:srgbClr val="626B71"/>
              </a:solidFill>
            </a:endParaRPr>
          </a:p>
        </p:txBody>
      </p:sp>
      <p:sp>
        <p:nvSpPr>
          <p:cNvPr id="8" name="Textplatzhalter 10">
            <a:extLst>
              <a:ext uri="{FF2B5EF4-FFF2-40B4-BE49-F238E27FC236}">
                <a16:creationId xmlns:a16="http://schemas.microsoft.com/office/drawing/2014/main" id="{F655D4A5-2205-4F85-AF14-45107B4BD994}"/>
              </a:ext>
            </a:extLst>
          </p:cNvPr>
          <p:cNvSpPr>
            <a:spLocks noGrp="1"/>
          </p:cNvSpPr>
          <p:nvPr>
            <p:ph type="body" sz="quarter" idx="14"/>
          </p:nvPr>
        </p:nvSpPr>
        <p:spPr>
          <a:xfrm>
            <a:off x="355768" y="958852"/>
            <a:ext cx="8429303" cy="698315"/>
          </a:xfrm>
        </p:spPr>
        <p:txBody>
          <a:bodyPr/>
          <a:lstStyle>
            <a:lvl1pPr>
              <a:lnSpc>
                <a:spcPct val="109000"/>
              </a:lnSpc>
              <a:defRPr sz="2191">
                <a:solidFill>
                  <a:schemeClr val="accent1"/>
                </a:solidFill>
              </a:defRPr>
            </a:lvl1pPr>
            <a:lvl2pPr marL="0" indent="0">
              <a:buNone/>
              <a:defRPr/>
            </a:lvl2pPr>
          </a:lstStyle>
          <a:p>
            <a:pPr lvl="0"/>
            <a:r>
              <a:rPr lang="de-DE" smtClean="0"/>
              <a:t>Formatvorlagen des Textmasters bearbeiten</a:t>
            </a:r>
          </a:p>
        </p:txBody>
      </p:sp>
    </p:spTree>
    <p:extLst>
      <p:ext uri="{BB962C8B-B14F-4D97-AF65-F5344CB8AC3E}">
        <p14:creationId xmlns:p14="http://schemas.microsoft.com/office/powerpoint/2010/main" val="387824843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pPr>
              <a:defRPr/>
            </a:pPr>
            <a:fld id="{64B47762-E780-489A-9146-5DCA94CC3D4F}" type="slidenum">
              <a:rPr lang="de-DE"/>
              <a:pPr>
                <a:defRPr/>
              </a:pPr>
              <a:t>‹Nr.›</a:t>
            </a:fld>
            <a:endParaRPr lang="de-DE"/>
          </a:p>
        </p:txBody>
      </p:sp>
    </p:spTree>
    <p:extLst>
      <p:ext uri="{BB962C8B-B14F-4D97-AF65-F5344CB8AC3E}">
        <p14:creationId xmlns:p14="http://schemas.microsoft.com/office/powerpoint/2010/main" val="243834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2B2CDE-107A-46C8-81FA-C800CF0CD630}"/>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CC7EB20-8466-4756-B52C-F51CDB42D0E5}"/>
              </a:ext>
            </a:extLst>
          </p:cNvPr>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1EA15C7A-59A4-4F98-B23B-6AF96ACFDD5F}"/>
              </a:ext>
            </a:extLst>
          </p:cNvPr>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716DD030-5B42-44C2-A27B-0146F9BA2D24}"/>
              </a:ext>
            </a:extLst>
          </p:cNvPr>
          <p:cNvSpPr>
            <a:spLocks noGrp="1"/>
          </p:cNvSpPr>
          <p:nvPr>
            <p:ph type="dt" sz="half" idx="10"/>
          </p:nvPr>
        </p:nvSpPr>
        <p:spPr>
          <a:xfrm>
            <a:off x="628650" y="6356351"/>
            <a:ext cx="2057400" cy="365125"/>
          </a:xfrm>
          <a:prstGeom prst="rect">
            <a:avLst/>
          </a:prstGeom>
        </p:spPr>
        <p:txBody>
          <a:bodyPr/>
          <a:lstStyle/>
          <a:p>
            <a:r>
              <a:rPr lang="de-AT"/>
              <a:t>FH-Technikum Wien WS19</a:t>
            </a:r>
          </a:p>
        </p:txBody>
      </p:sp>
      <p:sp>
        <p:nvSpPr>
          <p:cNvPr id="6" name="Fußzeilenplatzhalter 5">
            <a:extLst>
              <a:ext uri="{FF2B5EF4-FFF2-40B4-BE49-F238E27FC236}">
                <a16:creationId xmlns:a16="http://schemas.microsoft.com/office/drawing/2014/main" id="{5F0FC796-06AA-4854-97D0-9097606F373B}"/>
              </a:ext>
            </a:extLst>
          </p:cNvPr>
          <p:cNvSpPr>
            <a:spLocks noGrp="1"/>
          </p:cNvSpPr>
          <p:nvPr>
            <p:ph type="ftr" sz="quarter" idx="11"/>
          </p:nvPr>
        </p:nvSpPr>
        <p:spPr/>
        <p:txBody>
          <a:bodyPr/>
          <a:lstStyle/>
          <a:p>
            <a:r>
              <a:rPr lang="de-AT"/>
              <a:t>Niklas Untermoser</a:t>
            </a:r>
          </a:p>
        </p:txBody>
      </p:sp>
      <p:sp>
        <p:nvSpPr>
          <p:cNvPr id="7" name="Foliennummernplatzhalter 6">
            <a:extLst>
              <a:ext uri="{FF2B5EF4-FFF2-40B4-BE49-F238E27FC236}">
                <a16:creationId xmlns:a16="http://schemas.microsoft.com/office/drawing/2014/main" id="{5F2D9EDA-6E10-40FB-8854-C8A7314F7E5E}"/>
              </a:ext>
            </a:extLst>
          </p:cNvPr>
          <p:cNvSpPr>
            <a:spLocks noGrp="1"/>
          </p:cNvSpPr>
          <p:nvPr>
            <p:ph type="sldNum" sz="quarter" idx="12"/>
          </p:nvPr>
        </p:nvSpPr>
        <p:spPr/>
        <p:txBody>
          <a:bodyPr/>
          <a:lstStyle/>
          <a:p>
            <a:fld id="{F3D5E05E-6898-473F-91E1-CAB23762C2E8}" type="slidenum">
              <a:rPr lang="de-AT" smtClean="0"/>
              <a:t>‹Nr.›</a:t>
            </a:fld>
            <a:endParaRPr lang="de-AT"/>
          </a:p>
        </p:txBody>
      </p:sp>
    </p:spTree>
    <p:extLst>
      <p:ext uri="{BB962C8B-B14F-4D97-AF65-F5344CB8AC3E}">
        <p14:creationId xmlns:p14="http://schemas.microsoft.com/office/powerpoint/2010/main" val="121302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908050"/>
            <a:ext cx="68405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lvl="0"/>
            <a:r>
              <a:rPr lang="de-AT" altLang="de-DE" smtClean="0"/>
              <a:t>Titelmasterformat</a:t>
            </a:r>
          </a:p>
        </p:txBody>
      </p:sp>
      <p:sp>
        <p:nvSpPr>
          <p:cNvPr id="1027" name="Rectangle 3"/>
          <p:cNvSpPr>
            <a:spLocks noGrp="1" noChangeArrowheads="1"/>
          </p:cNvSpPr>
          <p:nvPr>
            <p:ph type="body" idx="1"/>
          </p:nvPr>
        </p:nvSpPr>
        <p:spPr bwMode="auto">
          <a:xfrm>
            <a:off x="617538" y="1844675"/>
            <a:ext cx="78486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AT" altLang="de-DE" smtClean="0"/>
              <a:t>Textmasterformate durch Klicken bearbeiten</a:t>
            </a:r>
          </a:p>
          <a:p>
            <a:pPr lvl="1"/>
            <a:r>
              <a:rPr lang="de-AT" altLang="de-DE" smtClean="0"/>
              <a:t>Zweite Ebene</a:t>
            </a:r>
          </a:p>
          <a:p>
            <a:pPr lvl="2"/>
            <a:r>
              <a:rPr lang="de-AT" altLang="de-DE" smtClean="0"/>
              <a:t>Dritte Ebene</a:t>
            </a:r>
          </a:p>
          <a:p>
            <a:pPr lvl="3"/>
            <a:r>
              <a:rPr lang="de-AT" altLang="de-DE" smtClean="0"/>
              <a:t>Vierte Ebene</a:t>
            </a:r>
          </a:p>
          <a:p>
            <a:pPr lvl="4"/>
            <a:r>
              <a:rPr lang="de-AT" altLang="de-DE" smtClean="0"/>
              <a:t>Fünfte Ebene</a:t>
            </a:r>
          </a:p>
        </p:txBody>
      </p:sp>
      <p:sp>
        <p:nvSpPr>
          <p:cNvPr id="1030" name="Rectangle 6"/>
          <p:cNvSpPr>
            <a:spLocks noGrp="1" noChangeArrowheads="1"/>
          </p:cNvSpPr>
          <p:nvPr>
            <p:ph type="sldNum" sz="quarter" idx="4"/>
          </p:nvPr>
        </p:nvSpPr>
        <p:spPr bwMode="auto">
          <a:xfrm>
            <a:off x="6300788"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800">
                <a:solidFill>
                  <a:srgbClr val="626B71"/>
                </a:solidFill>
              </a:defRPr>
            </a:lvl1pPr>
          </a:lstStyle>
          <a:p>
            <a:endParaRPr lang="de-AT" altLang="de-DE" sz="1000">
              <a:solidFill>
                <a:schemeClr val="tx1"/>
              </a:solidFill>
            </a:endParaRPr>
          </a:p>
          <a:p>
            <a:fld id="{EADAC63B-C8A1-4A2D-887C-B32825C7273C}" type="slidenum">
              <a:rPr lang="de-AT" altLang="de-DE"/>
              <a:pPr/>
              <a:t>‹Nr.›</a:t>
            </a:fld>
            <a:endParaRPr lang="de-AT" altLang="de-DE"/>
          </a:p>
        </p:txBody>
      </p:sp>
      <p:sp>
        <p:nvSpPr>
          <p:cNvPr id="1029" name="Rectangle 5"/>
          <p:cNvSpPr>
            <a:spLocks noGrp="1" noChangeArrowheads="1"/>
          </p:cNvSpPr>
          <p:nvPr>
            <p:ph type="ftr" sz="quarter" idx="3"/>
          </p:nvPr>
        </p:nvSpPr>
        <p:spPr bwMode="auto">
          <a:xfrm>
            <a:off x="611188" y="6237288"/>
            <a:ext cx="50403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800">
                <a:solidFill>
                  <a:srgbClr val="626B71"/>
                </a:solidFill>
                <a:latin typeface="Arial" charset="0"/>
                <a:cs typeface="Arial" charset="0"/>
              </a:defRPr>
            </a:lvl1pPr>
          </a:lstStyle>
          <a:p>
            <a:pPr>
              <a:defRPr/>
            </a:pPr>
            <a:endParaRPr lang="de-AT"/>
          </a:p>
          <a:p>
            <a:pPr>
              <a:defRPr/>
            </a:pPr>
            <a:r>
              <a:rPr lang="de-AT" altLang="de-DE"/>
              <a:t>© </a:t>
            </a:r>
            <a:r>
              <a:rPr lang="de-AT" altLang="de-DE" smtClean="0"/>
              <a:t>UAS </a:t>
            </a:r>
            <a:r>
              <a:rPr lang="de-AT" altLang="de-DE"/>
              <a:t>Technikum Wien</a:t>
            </a:r>
          </a:p>
          <a:p>
            <a:pPr>
              <a:defRPr/>
            </a:pPr>
            <a:endParaRPr lang="de-AT"/>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90" r:id="rId7"/>
    <p:sldLayoutId id="2147483791" r:id="rId8"/>
  </p:sldLayoutIdLst>
  <p:timing>
    <p:tnLst>
      <p:par>
        <p:cTn id="1" dur="indefinite" restart="never" nodeType="tmRoot"/>
      </p:par>
    </p:tnLst>
  </p:timing>
  <p:hf hdr="0" dt="0"/>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lr>
          <a:srgbClr val="00659C"/>
        </a:buClr>
        <a:buFont typeface="Wingdings" panose="05000000000000000000"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rgbClr val="00659C"/>
        </a:buClr>
        <a:buFont typeface="Arial" panose="020B0604020202020204" pitchFamily="34" charset="0"/>
        <a:buChar char="–"/>
        <a:defRPr sz="2000">
          <a:solidFill>
            <a:schemeClr val="tx1"/>
          </a:solidFill>
          <a:latin typeface="+mn-lt"/>
          <a:cs typeface="+mn-cs"/>
        </a:defRPr>
      </a:lvl2pPr>
      <a:lvl3pPr marL="1143000" indent="-228600" algn="l" rtl="0" eaLnBrk="1" fontAlgn="base" hangingPunct="1">
        <a:spcBef>
          <a:spcPct val="20000"/>
        </a:spcBef>
        <a:spcAft>
          <a:spcPct val="0"/>
        </a:spcAft>
        <a:buClr>
          <a:srgbClr val="00659C"/>
        </a:buClr>
        <a:buFont typeface="Wingdings" panose="05000000000000000000" pitchFamily="2" charset="2"/>
        <a:buChar char="§"/>
        <a:defRPr>
          <a:solidFill>
            <a:schemeClr val="tx1"/>
          </a:solidFill>
          <a:latin typeface="+mn-lt"/>
          <a:cs typeface="+mn-cs"/>
        </a:defRPr>
      </a:lvl3pPr>
      <a:lvl4pPr marL="1600200" indent="-228600" algn="l" rtl="0" eaLnBrk="1" fontAlgn="base" hangingPunct="1">
        <a:spcBef>
          <a:spcPct val="20000"/>
        </a:spcBef>
        <a:spcAft>
          <a:spcPct val="0"/>
        </a:spcAft>
        <a:buClr>
          <a:srgbClr val="00659C"/>
        </a:buClr>
        <a:buFont typeface="Arial" panose="020B0604020202020204" pitchFamily="34" charset="0"/>
        <a:buChar char="–"/>
        <a:defRPr sz="1600">
          <a:solidFill>
            <a:schemeClr val="tx1"/>
          </a:solidFill>
          <a:latin typeface="+mn-lt"/>
          <a:cs typeface="+mn-cs"/>
        </a:defRPr>
      </a:lvl4pPr>
      <a:lvl5pPr marL="2057400" indent="-228600" algn="l" rtl="0" eaLnBrk="1" fontAlgn="base" hangingPunct="1">
        <a:spcBef>
          <a:spcPct val="20000"/>
        </a:spcBef>
        <a:spcAft>
          <a:spcPct val="0"/>
        </a:spcAft>
        <a:buClr>
          <a:srgbClr val="00659C"/>
        </a:buClr>
        <a:buFont typeface="Arial" panose="020B0604020202020204" pitchFamily="34" charset="0"/>
        <a:buChar char="»"/>
        <a:defRPr sz="1600">
          <a:solidFill>
            <a:schemeClr val="tx1"/>
          </a:solidFill>
          <a:latin typeface="+mn-lt"/>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11.png"/><Relationship Id="rId2" Type="http://schemas.openxmlformats.org/officeDocument/2006/relationships/image" Target="../media/image14.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313" y="3860800"/>
            <a:ext cx="2189162"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5" name="Rectangle 3"/>
          <p:cNvSpPr txBox="1">
            <a:spLocks noChangeArrowheads="1"/>
          </p:cNvSpPr>
          <p:nvPr/>
        </p:nvSpPr>
        <p:spPr bwMode="auto">
          <a:xfrm>
            <a:off x="611560" y="1628800"/>
            <a:ext cx="6552727" cy="475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buFontTx/>
              <a:buNone/>
            </a:pPr>
            <a:r>
              <a:rPr lang="de-DE" altLang="de-DE" sz="2400" b="1" dirty="0" smtClean="0">
                <a:ea typeface="Avenir Book"/>
                <a:cs typeface="Arial" panose="020B0604020202020204" pitchFamily="34" charset="0"/>
              </a:rPr>
              <a:t>Energieflexible Gebäude CO2-neutral</a:t>
            </a:r>
          </a:p>
          <a:p>
            <a:pPr eaLnBrk="1" hangingPunct="1">
              <a:lnSpc>
                <a:spcPct val="90000"/>
              </a:lnSpc>
              <a:buFontTx/>
              <a:buNone/>
            </a:pPr>
            <a:endParaRPr lang="de-DE" altLang="de-DE" sz="2400" dirty="0">
              <a:ea typeface="Avenir Book"/>
              <a:cs typeface="Arial" panose="020B0604020202020204" pitchFamily="34" charset="0"/>
            </a:endParaRPr>
          </a:p>
          <a:p>
            <a:pPr eaLnBrk="1" hangingPunct="1">
              <a:lnSpc>
                <a:spcPct val="90000"/>
              </a:lnSpc>
              <a:buNone/>
            </a:pPr>
            <a:endParaRPr lang="de-DE" altLang="de-DE" sz="2400" dirty="0" smtClean="0">
              <a:ea typeface="Avenir Book"/>
              <a:cs typeface="Arial" panose="020B0604020202020204" pitchFamily="34" charset="0"/>
            </a:endParaRPr>
          </a:p>
          <a:p>
            <a:pPr eaLnBrk="1" hangingPunct="1">
              <a:lnSpc>
                <a:spcPct val="90000"/>
              </a:lnSpc>
              <a:buNone/>
            </a:pPr>
            <a:r>
              <a:rPr lang="de-DE" altLang="de-DE" sz="2800" dirty="0" err="1" smtClean="0">
                <a:ea typeface="Avenir Book"/>
              </a:rPr>
              <a:t>Plusenergieexcel</a:t>
            </a:r>
            <a:endParaRPr lang="de-DE" altLang="de-DE" sz="2800" dirty="0" smtClean="0">
              <a:ea typeface="Avenir Book"/>
            </a:endParaRPr>
          </a:p>
          <a:p>
            <a:pPr eaLnBrk="1" hangingPunct="1">
              <a:lnSpc>
                <a:spcPct val="90000"/>
              </a:lnSpc>
              <a:buNone/>
            </a:pPr>
            <a:r>
              <a:rPr lang="de-DE" altLang="de-DE" sz="2800" dirty="0" smtClean="0">
                <a:ea typeface="Avenir Book"/>
              </a:rPr>
              <a:t>Vereinfachte dynamische Berechnung</a:t>
            </a:r>
          </a:p>
          <a:p>
            <a:pPr eaLnBrk="1" hangingPunct="1">
              <a:lnSpc>
                <a:spcPct val="90000"/>
              </a:lnSpc>
              <a:buNone/>
            </a:pPr>
            <a:r>
              <a:rPr lang="de-DE" altLang="de-DE" sz="2800" dirty="0" smtClean="0">
                <a:ea typeface="Avenir Book"/>
              </a:rPr>
              <a:t>Kurze Anleitung der aktuellen Fassung</a:t>
            </a:r>
          </a:p>
          <a:p>
            <a:pPr eaLnBrk="1" hangingPunct="1">
              <a:lnSpc>
                <a:spcPct val="90000"/>
              </a:lnSpc>
              <a:buNone/>
            </a:pPr>
            <a:endParaRPr lang="de-DE" altLang="de-DE" sz="2400" dirty="0">
              <a:ea typeface="Avenir Book"/>
              <a:cs typeface="Arial" panose="020B0604020202020204" pitchFamily="34" charset="0"/>
            </a:endParaRPr>
          </a:p>
          <a:p>
            <a:pPr eaLnBrk="1" hangingPunct="1">
              <a:lnSpc>
                <a:spcPct val="90000"/>
              </a:lnSpc>
              <a:buNone/>
            </a:pPr>
            <a:endParaRPr lang="de-DE" altLang="de-DE" sz="2400" dirty="0" smtClean="0">
              <a:ea typeface="Avenir Book"/>
              <a:cs typeface="Arial" panose="020B0604020202020204" pitchFamily="34" charset="0"/>
            </a:endParaRPr>
          </a:p>
          <a:p>
            <a:pPr eaLnBrk="1" hangingPunct="1">
              <a:lnSpc>
                <a:spcPct val="90000"/>
              </a:lnSpc>
              <a:buNone/>
            </a:pPr>
            <a:endParaRPr lang="de-DE" altLang="de-DE" sz="2400" dirty="0">
              <a:ea typeface="Avenir Book"/>
            </a:endParaRPr>
          </a:p>
          <a:p>
            <a:pPr eaLnBrk="1" hangingPunct="1">
              <a:lnSpc>
                <a:spcPct val="90000"/>
              </a:lnSpc>
              <a:buNone/>
            </a:pPr>
            <a:r>
              <a:rPr lang="de-DE" altLang="de-DE" sz="2400" dirty="0" smtClean="0">
                <a:ea typeface="Avenir Book"/>
                <a:cs typeface="Arial" panose="020B0604020202020204" pitchFamily="34" charset="0"/>
              </a:rPr>
              <a:t>Thomas Zelger</a:t>
            </a:r>
          </a:p>
          <a:p>
            <a:pPr eaLnBrk="1" hangingPunct="1">
              <a:lnSpc>
                <a:spcPct val="90000"/>
              </a:lnSpc>
              <a:buNone/>
            </a:pPr>
            <a:r>
              <a:rPr lang="de-DE" altLang="de-DE" sz="2400" dirty="0" smtClean="0">
                <a:ea typeface="Avenir Book"/>
                <a:cs typeface="Arial" panose="020B0604020202020204" pitchFamily="34" charset="0"/>
              </a:rPr>
              <a:t>Simon Schneider</a:t>
            </a:r>
          </a:p>
        </p:txBody>
      </p:sp>
      <p:sp>
        <p:nvSpPr>
          <p:cNvPr id="8" name="Rectangle 2"/>
          <p:cNvSpPr>
            <a:spLocks noGrp="1" noChangeArrowheads="1"/>
          </p:cNvSpPr>
          <p:nvPr/>
        </p:nvSpPr>
        <p:spPr bwMode="auto">
          <a:xfrm>
            <a:off x="260792" y="790476"/>
            <a:ext cx="6841132"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a:lstStyle>
          <a:p>
            <a:pPr algn="l" eaLnBrk="1" hangingPunct="1"/>
            <a:r>
              <a:rPr lang="de-AT" altLang="de-DE" dirty="0" smtClean="0"/>
              <a:t>Plusenergie</a:t>
            </a:r>
            <a:r>
              <a:rPr lang="de-AT" altLang="de-DE" sz="3200" dirty="0" smtClean="0"/>
              <a:t> </a:t>
            </a:r>
            <a:r>
              <a:rPr lang="de-AT" altLang="de-DE" sz="3200" dirty="0"/>
              <a:t>– </a:t>
            </a:r>
            <a:r>
              <a:rPr lang="de-AT" altLang="de-DE" sz="3200" dirty="0" smtClean="0"/>
              <a:t>Gebäude, Quartiere</a:t>
            </a:r>
            <a:endParaRPr lang="de-AT" altLang="de-DE" sz="3200" dirty="0"/>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8313" y="5157192"/>
            <a:ext cx="2159045" cy="153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C:\Users\SIMONS~1\AppData\Local\Temp\msohtmlclip1\02\clip_image00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336" b="13918"/>
          <a:stretch/>
        </p:blipFill>
        <p:spPr bwMode="auto">
          <a:xfrm>
            <a:off x="7478488" y="2564904"/>
            <a:ext cx="1368152" cy="8360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8" descr="C:\Users\SIMONS~1\AppData\Local\Temp\msohtmlclip1\02\clip_image001.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5912" b="7840"/>
          <a:stretch/>
        </p:blipFill>
        <p:spPr bwMode="auto">
          <a:xfrm>
            <a:off x="6581334" y="1529436"/>
            <a:ext cx="897154" cy="7001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4" descr="C:\Users\SIMONS~1\AppData\Local\Temp\msohtmlclip1\02\clip_image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6336" y="1455246"/>
            <a:ext cx="1132456" cy="8485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99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3517E2-D2A2-4483-A8AE-4859C435CB03}"/>
              </a:ext>
            </a:extLst>
          </p:cNvPr>
          <p:cNvSpPr>
            <a:spLocks noGrp="1"/>
          </p:cNvSpPr>
          <p:nvPr>
            <p:ph type="title"/>
          </p:nvPr>
        </p:nvSpPr>
        <p:spPr>
          <a:xfrm>
            <a:off x="628650" y="365126"/>
            <a:ext cx="7886700" cy="1325563"/>
          </a:xfrm>
        </p:spPr>
        <p:txBody>
          <a:bodyPr/>
          <a:lstStyle/>
          <a:p>
            <a:r>
              <a:rPr lang="de-DE" dirty="0"/>
              <a:t>Einbindung </a:t>
            </a:r>
            <a:r>
              <a:rPr lang="de-DE" dirty="0" smtClean="0"/>
              <a:t>e-Mobilität Plusenergie-Excel</a:t>
            </a:r>
            <a:endParaRPr lang="de-AT" dirty="0"/>
          </a:p>
        </p:txBody>
      </p:sp>
      <p:pic>
        <p:nvPicPr>
          <p:cNvPr id="10" name="Inhaltsplatzhalter 9" descr="Ein Bild, das Screenshot enthält.&#10;&#10;Automatisch generierte Beschreibung">
            <a:extLst>
              <a:ext uri="{FF2B5EF4-FFF2-40B4-BE49-F238E27FC236}">
                <a16:creationId xmlns:a16="http://schemas.microsoft.com/office/drawing/2014/main" id="{7B86703C-F506-4A8C-A629-65E8E205FB3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3068" y="1446730"/>
            <a:ext cx="8640000" cy="4565034"/>
          </a:xfrm>
        </p:spPr>
      </p:pic>
      <p:sp>
        <p:nvSpPr>
          <p:cNvPr id="3" name="Datumsplatzhalter 2">
            <a:extLst>
              <a:ext uri="{FF2B5EF4-FFF2-40B4-BE49-F238E27FC236}">
                <a16:creationId xmlns:a16="http://schemas.microsoft.com/office/drawing/2014/main" id="{5D551A5C-E679-4095-B02D-A90EBD57847E}"/>
              </a:ext>
            </a:extLst>
          </p:cNvPr>
          <p:cNvSpPr>
            <a:spLocks noGrp="1"/>
          </p:cNvSpPr>
          <p:nvPr>
            <p:ph type="dt" sz="half" idx="10"/>
          </p:nvPr>
        </p:nvSpPr>
        <p:spPr/>
        <p:txBody>
          <a:bodyPr/>
          <a:lstStyle/>
          <a:p>
            <a:r>
              <a:rPr lang="de-AT"/>
              <a:t>FH-Technikum Wien WS19</a:t>
            </a:r>
          </a:p>
        </p:txBody>
      </p:sp>
      <p:sp>
        <p:nvSpPr>
          <p:cNvPr id="4" name="Fußzeilenplatzhalter 3">
            <a:extLst>
              <a:ext uri="{FF2B5EF4-FFF2-40B4-BE49-F238E27FC236}">
                <a16:creationId xmlns:a16="http://schemas.microsoft.com/office/drawing/2014/main" id="{2BF7A670-48B9-47C1-B890-F38DA605A431}"/>
              </a:ext>
            </a:extLst>
          </p:cNvPr>
          <p:cNvSpPr>
            <a:spLocks noGrp="1"/>
          </p:cNvSpPr>
          <p:nvPr>
            <p:ph type="ftr" sz="quarter" idx="11"/>
          </p:nvPr>
        </p:nvSpPr>
        <p:spPr>
          <a:xfrm>
            <a:off x="611188" y="6237288"/>
            <a:ext cx="6121052" cy="476250"/>
          </a:xfrm>
        </p:spPr>
        <p:txBody>
          <a:bodyPr/>
          <a:lstStyle/>
          <a:p>
            <a:r>
              <a:rPr lang="de-AT" dirty="0" smtClean="0"/>
              <a:t>Siehe Beitrag MEE3 Spezialisierung Niklas </a:t>
            </a:r>
            <a:r>
              <a:rPr lang="de-AT" dirty="0" err="1" smtClean="0"/>
              <a:t>Untermoser</a:t>
            </a:r>
            <a:r>
              <a:rPr lang="de-AT" dirty="0"/>
              <a:t>, PV-Windkraft-Excel_MobilitätserweiterungUntermoser.pdf</a:t>
            </a:r>
          </a:p>
        </p:txBody>
      </p:sp>
    </p:spTree>
    <p:extLst>
      <p:ext uri="{BB962C8B-B14F-4D97-AF65-F5344CB8AC3E}">
        <p14:creationId xmlns:p14="http://schemas.microsoft.com/office/powerpoint/2010/main" val="98530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2A91E-459E-45DA-B537-32337E79829A}"/>
              </a:ext>
            </a:extLst>
          </p:cNvPr>
          <p:cNvSpPr>
            <a:spLocks noGrp="1"/>
          </p:cNvSpPr>
          <p:nvPr>
            <p:ph type="title"/>
          </p:nvPr>
        </p:nvSpPr>
        <p:spPr/>
        <p:txBody>
          <a:bodyPr/>
          <a:lstStyle/>
          <a:p>
            <a:r>
              <a:rPr lang="de-AT" dirty="0"/>
              <a:t>Kumuliertes Ladeprofil</a:t>
            </a:r>
          </a:p>
        </p:txBody>
      </p:sp>
      <p:pic>
        <p:nvPicPr>
          <p:cNvPr id="14" name="Grafik 13">
            <a:extLst>
              <a:ext uri="{FF2B5EF4-FFF2-40B4-BE49-F238E27FC236}">
                <a16:creationId xmlns:a16="http://schemas.microsoft.com/office/drawing/2014/main" id="{3B3CC924-3A7E-46D0-866E-B51787F8AF36}"/>
              </a:ext>
            </a:extLst>
          </p:cNvPr>
          <p:cNvPicPr>
            <a:picLocks noChangeAspect="1"/>
          </p:cNvPicPr>
          <p:nvPr/>
        </p:nvPicPr>
        <p:blipFill>
          <a:blip r:embed="rId3"/>
          <a:stretch>
            <a:fillRect/>
          </a:stretch>
        </p:blipFill>
        <p:spPr>
          <a:xfrm>
            <a:off x="4888414" y="188640"/>
            <a:ext cx="2441660" cy="1676545"/>
          </a:xfrm>
          <a:prstGeom prst="rect">
            <a:avLst/>
          </a:prstGeom>
        </p:spPr>
      </p:pic>
      <p:pic>
        <p:nvPicPr>
          <p:cNvPr id="18" name="Inhaltsplatzhalter 17">
            <a:extLst>
              <a:ext uri="{FF2B5EF4-FFF2-40B4-BE49-F238E27FC236}">
                <a16:creationId xmlns:a16="http://schemas.microsoft.com/office/drawing/2014/main" id="{09A82BAC-F237-4CE8-8B12-20783342252F}"/>
              </a:ext>
            </a:extLst>
          </p:cNvPr>
          <p:cNvPicPr>
            <a:picLocks noGrp="1" noChangeAspect="1"/>
          </p:cNvPicPr>
          <p:nvPr>
            <p:ph sz="half" idx="1"/>
          </p:nvPr>
        </p:nvPicPr>
        <p:blipFill>
          <a:blip r:embed="rId4"/>
          <a:stretch>
            <a:fillRect/>
          </a:stretch>
        </p:blipFill>
        <p:spPr>
          <a:xfrm>
            <a:off x="631474" y="1825625"/>
            <a:ext cx="3880553" cy="4351338"/>
          </a:xfrm>
          <a:prstGeom prst="rect">
            <a:avLst/>
          </a:prstGeom>
        </p:spPr>
      </p:pic>
      <p:pic>
        <p:nvPicPr>
          <p:cNvPr id="24" name="Inhaltsplatzhalter 23">
            <a:extLst>
              <a:ext uri="{FF2B5EF4-FFF2-40B4-BE49-F238E27FC236}">
                <a16:creationId xmlns:a16="http://schemas.microsoft.com/office/drawing/2014/main" id="{80E42324-260F-415B-9F77-E51F4F666FA8}"/>
              </a:ext>
            </a:extLst>
          </p:cNvPr>
          <p:cNvPicPr>
            <a:picLocks noGrp="1" noChangeAspect="1"/>
          </p:cNvPicPr>
          <p:nvPr>
            <p:ph sz="half" idx="2"/>
          </p:nvPr>
        </p:nvPicPr>
        <p:blipFill>
          <a:blip r:embed="rId5"/>
          <a:stretch>
            <a:fillRect/>
          </a:stretch>
        </p:blipFill>
        <p:spPr>
          <a:xfrm>
            <a:off x="4631974" y="1825625"/>
            <a:ext cx="3880553" cy="4351338"/>
          </a:xfrm>
          <a:prstGeom prst="rect">
            <a:avLst/>
          </a:prstGeom>
        </p:spPr>
      </p:pic>
      <p:sp>
        <p:nvSpPr>
          <p:cNvPr id="4" name="Fußzeilenplatzhalter 3">
            <a:extLst>
              <a:ext uri="{FF2B5EF4-FFF2-40B4-BE49-F238E27FC236}">
                <a16:creationId xmlns:a16="http://schemas.microsoft.com/office/drawing/2014/main" id="{EFBB2CAF-724C-442D-BA1E-E826D90C1C29}"/>
              </a:ext>
            </a:extLst>
          </p:cNvPr>
          <p:cNvSpPr>
            <a:spLocks noGrp="1"/>
          </p:cNvSpPr>
          <p:nvPr>
            <p:ph type="ftr" sz="quarter" idx="11"/>
          </p:nvPr>
        </p:nvSpPr>
        <p:spPr/>
        <p:txBody>
          <a:bodyPr/>
          <a:lstStyle/>
          <a:p>
            <a:r>
              <a:rPr lang="de-AT"/>
              <a:t>Niklas Untermoser</a:t>
            </a:r>
          </a:p>
        </p:txBody>
      </p:sp>
      <p:sp>
        <p:nvSpPr>
          <p:cNvPr id="5" name="Foliennummernplatzhalter 4">
            <a:extLst>
              <a:ext uri="{FF2B5EF4-FFF2-40B4-BE49-F238E27FC236}">
                <a16:creationId xmlns:a16="http://schemas.microsoft.com/office/drawing/2014/main" id="{8D1B9C29-1622-448D-AB43-52B9FF197BA5}"/>
              </a:ext>
            </a:extLst>
          </p:cNvPr>
          <p:cNvSpPr>
            <a:spLocks noGrp="1"/>
          </p:cNvSpPr>
          <p:nvPr>
            <p:ph type="sldNum" sz="quarter" idx="12"/>
          </p:nvPr>
        </p:nvSpPr>
        <p:spPr/>
        <p:txBody>
          <a:bodyPr/>
          <a:lstStyle/>
          <a:p>
            <a:fld id="{F3D5E05E-6898-473F-91E1-CAB23762C2E8}" type="slidenum">
              <a:rPr lang="de-AT" smtClean="0"/>
              <a:t>11</a:t>
            </a:fld>
            <a:endParaRPr lang="de-AT"/>
          </a:p>
        </p:txBody>
      </p:sp>
    </p:spTree>
    <p:extLst>
      <p:ext uri="{BB962C8B-B14F-4D97-AF65-F5344CB8AC3E}">
        <p14:creationId xmlns:p14="http://schemas.microsoft.com/office/powerpoint/2010/main" val="11322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53112"/>
            <a:ext cx="6840537" cy="622300"/>
          </a:xfrm>
        </p:spPr>
        <p:txBody>
          <a:bodyPr/>
          <a:lstStyle/>
          <a:p>
            <a:r>
              <a:rPr lang="de-AT" dirty="0" smtClean="0"/>
              <a:t>Beispiel Endenergiebedarf</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12</a:t>
            </a:fld>
            <a:endParaRPr lang="de-AT" sz="600">
              <a:solidFill>
                <a:srgbClr val="626B71"/>
              </a:solidFill>
            </a:endParaRPr>
          </a:p>
        </p:txBody>
      </p:sp>
      <p:sp>
        <p:nvSpPr>
          <p:cNvPr id="6" name="Textplatzhalter 5"/>
          <p:cNvSpPr>
            <a:spLocks noGrp="1"/>
          </p:cNvSpPr>
          <p:nvPr>
            <p:ph type="body" sz="quarter" idx="14"/>
          </p:nvPr>
        </p:nvSpPr>
        <p:spPr>
          <a:xfrm>
            <a:off x="-21486" y="836712"/>
            <a:ext cx="8429303" cy="698315"/>
          </a:xfrm>
        </p:spPr>
        <p:txBody>
          <a:bodyPr/>
          <a:lstStyle/>
          <a:p>
            <a:r>
              <a:rPr lang="de-AT" sz="2000" dirty="0" smtClean="0"/>
              <a:t>Vergleich WP DSM mit Referenzvarianten</a:t>
            </a:r>
            <a:endParaRPr lang="de-AT" sz="20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484784"/>
            <a:ext cx="6624736" cy="4584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863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53112"/>
            <a:ext cx="6840537" cy="622300"/>
          </a:xfrm>
        </p:spPr>
        <p:txBody>
          <a:bodyPr/>
          <a:lstStyle/>
          <a:p>
            <a:r>
              <a:rPr lang="de-AT" dirty="0" smtClean="0"/>
              <a:t>Deckung Endenergiebedarf</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13</a:t>
            </a:fld>
            <a:endParaRPr lang="de-AT" sz="600">
              <a:solidFill>
                <a:srgbClr val="626B71"/>
              </a:solidFill>
            </a:endParaRPr>
          </a:p>
        </p:txBody>
      </p:sp>
      <p:sp>
        <p:nvSpPr>
          <p:cNvPr id="6" name="Textplatzhalter 5"/>
          <p:cNvSpPr>
            <a:spLocks noGrp="1"/>
          </p:cNvSpPr>
          <p:nvPr>
            <p:ph type="body" sz="quarter" idx="14"/>
          </p:nvPr>
        </p:nvSpPr>
        <p:spPr>
          <a:xfrm>
            <a:off x="-21486" y="836712"/>
            <a:ext cx="8429303" cy="698315"/>
          </a:xfrm>
        </p:spPr>
        <p:txBody>
          <a:bodyPr/>
          <a:lstStyle/>
          <a:p>
            <a:r>
              <a:rPr lang="de-AT" sz="2000" dirty="0" smtClean="0"/>
              <a:t>Aufteilung auf Energiedienstleistungen</a:t>
            </a:r>
            <a:endParaRPr lang="de-AT" sz="20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484784"/>
            <a:ext cx="6912768" cy="486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21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53112"/>
            <a:ext cx="6840537" cy="622300"/>
          </a:xfrm>
        </p:spPr>
        <p:txBody>
          <a:bodyPr/>
          <a:lstStyle/>
          <a:p>
            <a:r>
              <a:rPr lang="de-AT" dirty="0" smtClean="0"/>
              <a:t>Beispiel Gesamtbewertung CO2äq.</a:t>
            </a:r>
            <a:endParaRPr lang="de-AT" dirty="0"/>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14</a:t>
            </a:fld>
            <a:endParaRPr lang="de-AT" sz="600">
              <a:solidFill>
                <a:srgbClr val="626B71"/>
              </a:solidFill>
            </a:endParaRPr>
          </a:p>
        </p:txBody>
      </p:sp>
      <p:sp>
        <p:nvSpPr>
          <p:cNvPr id="6" name="Textplatzhalter 5"/>
          <p:cNvSpPr>
            <a:spLocks noGrp="1"/>
          </p:cNvSpPr>
          <p:nvPr>
            <p:ph type="body" sz="quarter" idx="14"/>
          </p:nvPr>
        </p:nvSpPr>
        <p:spPr>
          <a:xfrm>
            <a:off x="-21486" y="836712"/>
            <a:ext cx="8429303" cy="698315"/>
          </a:xfrm>
        </p:spPr>
        <p:txBody>
          <a:bodyPr/>
          <a:lstStyle/>
          <a:p>
            <a:r>
              <a:rPr lang="de-AT" sz="2000" dirty="0" smtClean="0"/>
              <a:t>Gesamtbewertung Betrieb, „Graue Energie“ und Alltagsmobilität</a:t>
            </a:r>
            <a:endParaRPr lang="de-AT" sz="20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556792"/>
            <a:ext cx="645984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863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53112"/>
            <a:ext cx="6840537" cy="622300"/>
          </a:xfrm>
        </p:spPr>
        <p:txBody>
          <a:bodyPr/>
          <a:lstStyle/>
          <a:p>
            <a:r>
              <a:rPr lang="de-AT" dirty="0" smtClean="0"/>
              <a:t>Beispiel Gesamt CO2 Fußabdruck</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15</a:t>
            </a:fld>
            <a:endParaRPr lang="de-AT" sz="600">
              <a:solidFill>
                <a:srgbClr val="626B71"/>
              </a:solidFill>
            </a:endParaRPr>
          </a:p>
        </p:txBody>
      </p:sp>
      <p:sp>
        <p:nvSpPr>
          <p:cNvPr id="6" name="Textplatzhalter 5"/>
          <p:cNvSpPr>
            <a:spLocks noGrp="1"/>
          </p:cNvSpPr>
          <p:nvPr>
            <p:ph type="body" sz="quarter" idx="14"/>
          </p:nvPr>
        </p:nvSpPr>
        <p:spPr>
          <a:xfrm>
            <a:off x="-21486" y="836712"/>
            <a:ext cx="8429303" cy="698315"/>
          </a:xfrm>
        </p:spPr>
        <p:txBody>
          <a:bodyPr/>
          <a:lstStyle/>
          <a:p>
            <a:r>
              <a:rPr lang="de-AT" sz="2000" dirty="0" smtClean="0"/>
              <a:t>In unterschiedlichen Varianten</a:t>
            </a:r>
            <a:endParaRPr lang="de-AT" sz="20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556792"/>
            <a:ext cx="645984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832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476672"/>
            <a:ext cx="6840537" cy="622300"/>
          </a:xfrm>
        </p:spPr>
        <p:txBody>
          <a:bodyPr/>
          <a:lstStyle/>
          <a:p>
            <a:r>
              <a:rPr lang="de-AT" dirty="0" smtClean="0"/>
              <a:t>Tipp	</a:t>
            </a:r>
            <a:endParaRPr lang="de-AT" dirty="0"/>
          </a:p>
        </p:txBody>
      </p:sp>
      <p:sp>
        <p:nvSpPr>
          <p:cNvPr id="3" name="Inhaltsplatzhalter 2"/>
          <p:cNvSpPr>
            <a:spLocks noGrp="1"/>
          </p:cNvSpPr>
          <p:nvPr>
            <p:ph idx="1"/>
          </p:nvPr>
        </p:nvSpPr>
        <p:spPr>
          <a:xfrm>
            <a:off x="251520" y="1340768"/>
            <a:ext cx="8784976" cy="4175125"/>
          </a:xfrm>
        </p:spPr>
        <p:txBody>
          <a:bodyPr/>
          <a:lstStyle/>
          <a:p>
            <a:endParaRPr lang="de-AT" dirty="0" smtClean="0"/>
          </a:p>
          <a:p>
            <a:pPr marL="0" indent="0">
              <a:buNone/>
            </a:pPr>
            <a:endParaRPr lang="de-AT" dirty="0"/>
          </a:p>
          <a:p>
            <a:pPr marL="0" indent="0">
              <a:buNone/>
            </a:pPr>
            <a:r>
              <a:rPr lang="de-AT" dirty="0" smtClean="0"/>
              <a:t>Da das </a:t>
            </a:r>
            <a:r>
              <a:rPr lang="de-AT" dirty="0" err="1" smtClean="0"/>
              <a:t>Plusenergieexcel</a:t>
            </a:r>
            <a:r>
              <a:rPr lang="de-AT" dirty="0" smtClean="0"/>
              <a:t> groß ist, Formelberechnung auf manuell schalten, für die Berechnung immer mit F9 aktualisieren (nicht vergessen bei Änderung einer Variablen)</a:t>
            </a:r>
          </a:p>
          <a:p>
            <a:endParaRPr lang="de-AT" dirty="0"/>
          </a:p>
          <a:p>
            <a:pPr lvl="1"/>
            <a:endParaRPr lang="de-AT" dirty="0"/>
          </a:p>
        </p:txBody>
      </p:sp>
      <p:sp>
        <p:nvSpPr>
          <p:cNvPr id="4" name="Foliennummernplatzhalter 3"/>
          <p:cNvSpPr>
            <a:spLocks noGrp="1"/>
          </p:cNvSpPr>
          <p:nvPr>
            <p:ph type="sldNum" sz="quarter" idx="10"/>
          </p:nvPr>
        </p:nvSpPr>
        <p:spPr/>
        <p:txBody>
          <a:bodyPr/>
          <a:lstStyle/>
          <a:p>
            <a:endParaRPr lang="de-AT" altLang="de-DE" smtClean="0"/>
          </a:p>
          <a:p>
            <a:fld id="{E2FFCCBE-A416-4B92-8FD0-8D432F5F637B}" type="slidenum">
              <a:rPr lang="de-AT" altLang="de-DE" sz="800" smtClean="0">
                <a:solidFill>
                  <a:srgbClr val="626B71"/>
                </a:solidFill>
              </a:rPr>
              <a:pPr/>
              <a:t>16</a:t>
            </a:fld>
            <a:endParaRPr lang="de-AT" altLang="de-DE" sz="800">
              <a:solidFill>
                <a:srgbClr val="626B71"/>
              </a:solidFill>
            </a:endParaRPr>
          </a:p>
        </p:txBody>
      </p:sp>
      <p:sp>
        <p:nvSpPr>
          <p:cNvPr id="5" name="Fußzeilenplatzhalter 4"/>
          <p:cNvSpPr>
            <a:spLocks noGrp="1"/>
          </p:cNvSpPr>
          <p:nvPr>
            <p:ph type="ftr" sz="quarter" idx="11"/>
          </p:nvPr>
        </p:nvSpPr>
        <p:spPr/>
        <p:txBody>
          <a:bodyPr/>
          <a:lstStyle/>
          <a:p>
            <a:pPr>
              <a:defRPr/>
            </a:pPr>
            <a:r>
              <a:rPr lang="de-AT" altLang="de-DE" smtClean="0"/>
              <a:t> © UAS Technikum Wien </a:t>
            </a:r>
            <a:endParaRPr lang="de-AT" altLang="de-DE"/>
          </a:p>
        </p:txBody>
      </p:sp>
    </p:spTree>
    <p:extLst>
      <p:ext uri="{BB962C8B-B14F-4D97-AF65-F5344CB8AC3E}">
        <p14:creationId xmlns:p14="http://schemas.microsoft.com/office/powerpoint/2010/main" val="1104112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55" y="4771380"/>
            <a:ext cx="3177725" cy="1787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155" y="2805139"/>
            <a:ext cx="3177725" cy="1787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5148064" y="1556792"/>
            <a:ext cx="399593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b="1" dirty="0" smtClean="0">
                <a:solidFill>
                  <a:srgbClr val="000000"/>
                </a:solidFill>
              </a:rPr>
              <a:t>PHPPBeispiel_xxx.xlsm und eigenes PHPP öffnen</a:t>
            </a:r>
            <a:endParaRPr lang="de-DE" altLang="de-DE" sz="1400" b="1" dirty="0">
              <a:solidFill>
                <a:srgbClr val="000000"/>
              </a:solidFill>
            </a:endParaRPr>
          </a:p>
          <a:p>
            <a:pPr marL="0" indent="0">
              <a:spcBef>
                <a:spcPct val="50000"/>
              </a:spcBef>
            </a:pPr>
            <a:r>
              <a:rPr lang="de-DE" altLang="de-DE" sz="1400" dirty="0" smtClean="0">
                <a:solidFill>
                  <a:srgbClr val="000000"/>
                </a:solidFill>
              </a:rPr>
              <a:t>Berechnung Heizlast näherungsweise nach EN 12831 im eigenen PHPP: </a:t>
            </a:r>
          </a:p>
          <a:p>
            <a:pPr marL="285750" indent="-285750">
              <a:spcBef>
                <a:spcPct val="50000"/>
              </a:spcBef>
              <a:buFont typeface="Wingdings" panose="05000000000000000000" pitchFamily="2" charset="2"/>
              <a:buChar char="§"/>
            </a:pPr>
            <a:r>
              <a:rPr lang="de-DE" altLang="de-DE" sz="1400" dirty="0" smtClean="0">
                <a:solidFill>
                  <a:srgbClr val="000000"/>
                </a:solidFill>
              </a:rPr>
              <a:t>Blatt Heizlast kopieren, davor einfügen</a:t>
            </a:r>
          </a:p>
          <a:p>
            <a:pPr marL="285750" indent="-285750">
              <a:spcBef>
                <a:spcPct val="50000"/>
              </a:spcBef>
              <a:buFont typeface="Wingdings" panose="05000000000000000000" pitchFamily="2" charset="2"/>
              <a:buChar char="§"/>
            </a:pPr>
            <a:r>
              <a:rPr lang="de-DE" altLang="de-DE" sz="1400" dirty="0" smtClean="0">
                <a:solidFill>
                  <a:srgbClr val="000000"/>
                </a:solidFill>
              </a:rPr>
              <a:t>Bezeichnen als </a:t>
            </a:r>
            <a:r>
              <a:rPr lang="de-DE" altLang="de-DE" sz="1400" dirty="0" err="1" smtClean="0">
                <a:solidFill>
                  <a:srgbClr val="000000"/>
                </a:solidFill>
              </a:rPr>
              <a:t>Heizlastohne</a:t>
            </a:r>
            <a:endParaRPr lang="de-DE" altLang="de-DE" sz="1400" dirty="0" smtClean="0">
              <a:solidFill>
                <a:srgbClr val="000000"/>
              </a:solidFill>
            </a:endParaRPr>
          </a:p>
          <a:p>
            <a:pPr marL="285750" indent="-285750">
              <a:spcBef>
                <a:spcPct val="50000"/>
              </a:spcBef>
              <a:buFont typeface="Wingdings" panose="05000000000000000000" pitchFamily="2" charset="2"/>
              <a:buChar char="§"/>
            </a:pPr>
            <a:r>
              <a:rPr lang="de-DE" altLang="de-DE" sz="1400" dirty="0" smtClean="0">
                <a:solidFill>
                  <a:srgbClr val="000000"/>
                </a:solidFill>
              </a:rPr>
              <a:t> Blattschutz aufheben (unter Überprüfen</a:t>
            </a:r>
          </a:p>
          <a:p>
            <a:pPr marL="285750" indent="-285750">
              <a:spcBef>
                <a:spcPct val="50000"/>
              </a:spcBef>
              <a:buFont typeface="Wingdings" panose="05000000000000000000" pitchFamily="2" charset="2"/>
              <a:buChar char="§"/>
            </a:pPr>
            <a:r>
              <a:rPr lang="de-DE" altLang="de-DE" sz="1400" dirty="0" smtClean="0">
                <a:solidFill>
                  <a:srgbClr val="000000"/>
                </a:solidFill>
              </a:rPr>
              <a:t>Normaußentemperaturen und Normerdreichtemperatur eintragen, </a:t>
            </a:r>
          </a:p>
          <a:p>
            <a:pPr marL="285750" indent="-285750">
              <a:spcBef>
                <a:spcPct val="50000"/>
              </a:spcBef>
              <a:buFont typeface="Wingdings" panose="05000000000000000000" pitchFamily="2" charset="2"/>
              <a:buChar char="§"/>
            </a:pPr>
            <a:r>
              <a:rPr lang="de-DE" altLang="de-DE" sz="1400" dirty="0">
                <a:solidFill>
                  <a:srgbClr val="000000"/>
                </a:solidFill>
              </a:rPr>
              <a:t>S</a:t>
            </a:r>
            <a:r>
              <a:rPr lang="de-DE" altLang="de-DE" sz="1400" dirty="0" smtClean="0">
                <a:solidFill>
                  <a:srgbClr val="000000"/>
                </a:solidFill>
              </a:rPr>
              <a:t>olare Einstrahlung auf 0 setzen</a:t>
            </a:r>
            <a:endParaRPr lang="de-DE" altLang="de-DE" sz="1400" dirty="0">
              <a:solidFill>
                <a:srgbClr val="000000"/>
              </a:solidFill>
            </a:endParaRPr>
          </a:p>
          <a:p>
            <a:pPr marL="342900" indent="-342900">
              <a:spcBef>
                <a:spcPct val="50000"/>
              </a:spcBef>
              <a:buFont typeface="Wingdings" panose="05000000000000000000" pitchFamily="2" charset="2"/>
              <a:buChar char="§"/>
            </a:pPr>
            <a:r>
              <a:rPr lang="de-DE" altLang="de-DE" sz="1400" dirty="0" smtClean="0">
                <a:solidFill>
                  <a:srgbClr val="000000"/>
                </a:solidFill>
              </a:rPr>
              <a:t>Innere Wärmen auf 0 setzen</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Export PHPP I</a:t>
            </a:r>
            <a:endParaRPr lang="de-DE" altLang="de-DE" sz="3600" dirty="0"/>
          </a:p>
        </p:txBody>
      </p:sp>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Gerade Verbindung mit Pfeil 2"/>
          <p:cNvCxnSpPr/>
          <p:nvPr/>
        </p:nvCxnSpPr>
        <p:spPr>
          <a:xfrm flipH="1">
            <a:off x="2195736" y="4604304"/>
            <a:ext cx="3021903" cy="15610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flipV="1">
            <a:off x="2366504" y="3927476"/>
            <a:ext cx="2709552" cy="29082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043608" y="3819484"/>
            <a:ext cx="4113741" cy="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141" y="908720"/>
            <a:ext cx="3167739" cy="1781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Gerade Verbindung mit Pfeil 16"/>
          <p:cNvCxnSpPr/>
          <p:nvPr/>
        </p:nvCxnSpPr>
        <p:spPr>
          <a:xfrm flipH="1">
            <a:off x="2366504" y="4254557"/>
            <a:ext cx="2781560" cy="1410558"/>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H="1" flipV="1">
            <a:off x="2483768" y="2564904"/>
            <a:ext cx="2733872" cy="36004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4726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62" y="4780957"/>
            <a:ext cx="3143672" cy="176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162" y="924757"/>
            <a:ext cx="3202819" cy="1801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095" y="2812467"/>
            <a:ext cx="3151673" cy="17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4211960" y="1340768"/>
            <a:ext cx="4932040"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b="1" dirty="0" smtClean="0">
                <a:solidFill>
                  <a:srgbClr val="000000"/>
                </a:solidFill>
              </a:rPr>
              <a:t>PHPPBeispiel_xxx.xlsm und eigenes PHPP öffnen</a:t>
            </a:r>
            <a:endParaRPr lang="de-DE" altLang="de-DE" sz="1400" b="1" dirty="0">
              <a:solidFill>
                <a:srgbClr val="000000"/>
              </a:solidFill>
            </a:endParaRPr>
          </a:p>
          <a:p>
            <a:pPr marL="0" indent="0">
              <a:spcBef>
                <a:spcPct val="50000"/>
              </a:spcBef>
            </a:pPr>
            <a:r>
              <a:rPr lang="de-DE" altLang="de-DE" sz="1400" dirty="0" smtClean="0">
                <a:solidFill>
                  <a:srgbClr val="000000"/>
                </a:solidFill>
              </a:rPr>
              <a:t>Blatt </a:t>
            </a:r>
            <a:r>
              <a:rPr lang="de-DE" altLang="de-DE" sz="1400" dirty="0" err="1" smtClean="0">
                <a:solidFill>
                  <a:srgbClr val="000000"/>
                </a:solidFill>
              </a:rPr>
              <a:t>PHPPout</a:t>
            </a:r>
            <a:r>
              <a:rPr lang="de-DE" altLang="de-DE" sz="1400" dirty="0" smtClean="0">
                <a:solidFill>
                  <a:srgbClr val="000000"/>
                </a:solidFill>
              </a:rPr>
              <a:t> aus PHPPBeispiel_xxx.xlsm in eigenes PHPP kopieren</a:t>
            </a:r>
          </a:p>
          <a:p>
            <a:pPr marL="0" indent="0">
              <a:spcBef>
                <a:spcPct val="50000"/>
              </a:spcBef>
            </a:pPr>
            <a:r>
              <a:rPr lang="de-DE" altLang="de-DE" sz="1400" dirty="0" smtClean="0">
                <a:solidFill>
                  <a:srgbClr val="000000"/>
                </a:solidFill>
              </a:rPr>
              <a:t>Namensgleichheit bestätigen (ziemlich oft)</a:t>
            </a:r>
          </a:p>
          <a:p>
            <a:pPr marL="0" indent="0">
              <a:spcBef>
                <a:spcPct val="50000"/>
              </a:spcBef>
            </a:pPr>
            <a:r>
              <a:rPr lang="de-DE" altLang="de-DE" sz="1400" dirty="0">
                <a:solidFill>
                  <a:srgbClr val="000000"/>
                </a:solidFill>
              </a:rPr>
              <a:t>A</a:t>
            </a:r>
            <a:r>
              <a:rPr lang="de-DE" altLang="de-DE" sz="1400" dirty="0" smtClean="0">
                <a:solidFill>
                  <a:srgbClr val="000000"/>
                </a:solidFill>
              </a:rPr>
              <a:t>uf Zelle B2 in Blatt </a:t>
            </a:r>
            <a:r>
              <a:rPr lang="de-DE" altLang="de-DE" sz="1400" dirty="0" err="1" smtClean="0">
                <a:solidFill>
                  <a:srgbClr val="000000"/>
                </a:solidFill>
              </a:rPr>
              <a:t>PHPPout</a:t>
            </a:r>
            <a:r>
              <a:rPr lang="de-DE" altLang="de-DE" sz="1400" dirty="0" smtClean="0">
                <a:solidFill>
                  <a:srgbClr val="000000"/>
                </a:solidFill>
              </a:rPr>
              <a:t> in </a:t>
            </a:r>
            <a:r>
              <a:rPr lang="de-DE" altLang="de-DE" sz="1400" dirty="0" err="1" smtClean="0">
                <a:solidFill>
                  <a:srgbClr val="000000"/>
                </a:solidFill>
              </a:rPr>
              <a:t>eigenemPHPP</a:t>
            </a:r>
            <a:r>
              <a:rPr lang="de-DE" altLang="de-DE" sz="1400" dirty="0" smtClean="0">
                <a:solidFill>
                  <a:srgbClr val="000000"/>
                </a:solidFill>
              </a:rPr>
              <a:t> gehen, </a:t>
            </a:r>
            <a:r>
              <a:rPr lang="de-DE" altLang="de-DE" sz="1400" dirty="0" err="1" smtClean="0">
                <a:solidFill>
                  <a:srgbClr val="000000"/>
                </a:solidFill>
              </a:rPr>
              <a:t>Bezugsarbeitsmappeteil</a:t>
            </a:r>
            <a:r>
              <a:rPr lang="de-DE" altLang="de-DE" sz="1400" dirty="0">
                <a:solidFill>
                  <a:srgbClr val="000000"/>
                </a:solidFill>
              </a:rPr>
              <a:t> „[</a:t>
            </a:r>
            <a:r>
              <a:rPr lang="de-DE" altLang="de-DE" sz="1400" dirty="0" smtClean="0">
                <a:solidFill>
                  <a:srgbClr val="000000"/>
                </a:solidFill>
              </a:rPr>
              <a:t>PHPPBeispiel_xxx.xlsm]“ kopieren, dann </a:t>
            </a:r>
            <a:r>
              <a:rPr lang="de-DE" altLang="de-DE" sz="1400" dirty="0" err="1" smtClean="0">
                <a:solidFill>
                  <a:srgbClr val="000000"/>
                </a:solidFill>
              </a:rPr>
              <a:t>escape</a:t>
            </a:r>
            <a:r>
              <a:rPr lang="de-DE" altLang="de-DE" sz="1400" dirty="0" smtClean="0">
                <a:solidFill>
                  <a:srgbClr val="000000"/>
                </a:solidFill>
              </a:rPr>
              <a:t> </a:t>
            </a:r>
          </a:p>
          <a:p>
            <a:pPr marL="0" indent="0">
              <a:spcBef>
                <a:spcPct val="50000"/>
              </a:spcBef>
            </a:pPr>
            <a:r>
              <a:rPr lang="de-DE" altLang="de-DE" sz="1400" dirty="0" smtClean="0">
                <a:solidFill>
                  <a:srgbClr val="000000"/>
                </a:solidFill>
              </a:rPr>
              <a:t>Gesamtes Blatt </a:t>
            </a:r>
            <a:r>
              <a:rPr lang="de-DE" altLang="de-DE" sz="1400" dirty="0" err="1" smtClean="0">
                <a:solidFill>
                  <a:srgbClr val="000000"/>
                </a:solidFill>
              </a:rPr>
              <a:t>PHPPout</a:t>
            </a:r>
            <a:r>
              <a:rPr lang="de-DE" altLang="de-DE" sz="1400" dirty="0" smtClean="0">
                <a:solidFill>
                  <a:srgbClr val="000000"/>
                </a:solidFill>
              </a:rPr>
              <a:t> in eigenen PHPP markieren</a:t>
            </a:r>
          </a:p>
          <a:p>
            <a:pPr marL="0" indent="0">
              <a:spcBef>
                <a:spcPct val="50000"/>
              </a:spcBef>
            </a:pPr>
            <a:r>
              <a:rPr lang="de-DE" altLang="de-DE" sz="1400" dirty="0" smtClean="0">
                <a:solidFill>
                  <a:srgbClr val="000000"/>
                </a:solidFill>
              </a:rPr>
              <a:t>Auf suchen/ersetzen gehen und den Pfad [PHPPBeispiel_xxx.xlsm] hineinkopieren, durch „nichts“ alle ersetzen. Damit sollten alle Bezüge auf die Blätter des eigenen PHPP weisen.  Wenn bestimmte Eingaben noch nicht getätigt wurden (wie z.B. Verteilsystem, Speicher etc.) können in diesen Bereichen Fehler auftreten</a:t>
            </a:r>
          </a:p>
          <a:p>
            <a:pPr marL="0" indent="0">
              <a:spcBef>
                <a:spcPct val="50000"/>
              </a:spcBef>
            </a:pPr>
            <a:r>
              <a:rPr lang="de-DE" altLang="de-DE" sz="1400" dirty="0" smtClean="0">
                <a:solidFill>
                  <a:srgbClr val="000000"/>
                </a:solidFill>
              </a:rPr>
              <a:t>Zeile 1 bis 72 markieren und kopieren, PEQ-Excel</a:t>
            </a:r>
            <a:r>
              <a:rPr lang="de-AT" sz="1400" dirty="0" smtClean="0"/>
              <a:t>.</a:t>
            </a:r>
            <a:r>
              <a:rPr lang="de-AT" sz="1400" dirty="0" err="1" smtClean="0"/>
              <a:t>xlsx</a:t>
            </a:r>
            <a:r>
              <a:rPr lang="de-DE" altLang="de-DE" sz="1400" dirty="0" smtClean="0">
                <a:solidFill>
                  <a:srgbClr val="000000"/>
                </a:solidFill>
              </a:rPr>
              <a:t> öffnen, Blatt </a:t>
            </a:r>
            <a:r>
              <a:rPr lang="de-DE" altLang="de-DE" sz="1400" dirty="0" err="1" smtClean="0">
                <a:solidFill>
                  <a:srgbClr val="000000"/>
                </a:solidFill>
              </a:rPr>
              <a:t>Meta</a:t>
            </a:r>
            <a:r>
              <a:rPr lang="de-DE" altLang="de-DE" sz="1400" dirty="0" smtClean="0">
                <a:solidFill>
                  <a:srgbClr val="000000"/>
                </a:solidFill>
              </a:rPr>
              <a:t> auswählen und ab Zelle A25 mit „</a:t>
            </a:r>
            <a:r>
              <a:rPr lang="de-DE" altLang="de-DE" sz="1400" dirty="0">
                <a:solidFill>
                  <a:srgbClr val="000000"/>
                </a:solidFill>
              </a:rPr>
              <a:t>I</a:t>
            </a:r>
            <a:r>
              <a:rPr lang="de-DE" altLang="de-DE" sz="1400" dirty="0" smtClean="0">
                <a:solidFill>
                  <a:srgbClr val="000000"/>
                </a:solidFill>
              </a:rPr>
              <a:t>nhalte einfügen“ einfügen. </a:t>
            </a:r>
          </a:p>
          <a:p>
            <a:pPr marL="0" indent="0">
              <a:spcBef>
                <a:spcPct val="50000"/>
              </a:spcBef>
            </a:pPr>
            <a:r>
              <a:rPr lang="de-DE" altLang="de-DE" sz="1400" dirty="0" smtClean="0">
                <a:solidFill>
                  <a:srgbClr val="000000"/>
                </a:solidFill>
              </a:rPr>
              <a:t>Damit sind alle relevanten Outputs in PEQ Excel vorhanden</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Export PHPP II</a:t>
            </a:r>
            <a:endParaRPr lang="de-DE" altLang="de-DE" sz="3600" dirty="0"/>
          </a:p>
        </p:txBody>
      </p:sp>
      <p:pic>
        <p:nvPicPr>
          <p:cNvPr id="2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Gerade Verbindung mit Pfeil 2"/>
          <p:cNvCxnSpPr/>
          <p:nvPr/>
        </p:nvCxnSpPr>
        <p:spPr>
          <a:xfrm flipH="1">
            <a:off x="1763689" y="5085184"/>
            <a:ext cx="2520279" cy="57993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331641" y="3140968"/>
            <a:ext cx="2952327" cy="216024"/>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flipH="1">
            <a:off x="2483768" y="3927475"/>
            <a:ext cx="1800200" cy="1517749"/>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H="1">
            <a:off x="1331640" y="2187342"/>
            <a:ext cx="2952328" cy="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62032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179512" y="4403145"/>
            <a:ext cx="8964488"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b="1" dirty="0" smtClean="0">
                <a:solidFill>
                  <a:srgbClr val="000000"/>
                </a:solidFill>
              </a:rPr>
              <a:t>PEQ-Excel.xlsx, Blatt </a:t>
            </a:r>
            <a:r>
              <a:rPr lang="de-DE" altLang="de-DE" sz="1400" b="1" dirty="0" err="1" smtClean="0">
                <a:solidFill>
                  <a:srgbClr val="000000"/>
                </a:solidFill>
              </a:rPr>
              <a:t>Meta</a:t>
            </a:r>
            <a:r>
              <a:rPr lang="de-DE" altLang="de-DE" sz="1400" b="1" dirty="0" smtClean="0">
                <a:solidFill>
                  <a:srgbClr val="000000"/>
                </a:solidFill>
              </a:rPr>
              <a:t> öffnen, </a:t>
            </a:r>
            <a:r>
              <a:rPr lang="de-DE" altLang="de-DE" sz="1400" dirty="0">
                <a:solidFill>
                  <a:srgbClr val="000000"/>
                </a:solidFill>
              </a:rPr>
              <a:t>a</a:t>
            </a:r>
            <a:r>
              <a:rPr lang="de-DE" altLang="de-DE" sz="1400" dirty="0" smtClean="0">
                <a:solidFill>
                  <a:srgbClr val="000000"/>
                </a:solidFill>
              </a:rPr>
              <a:t>lle Berechnungsinputs für Simulation befinden sich in </a:t>
            </a:r>
            <a:r>
              <a:rPr lang="de-DE" altLang="de-DE" sz="1400" b="1" dirty="0" smtClean="0">
                <a:solidFill>
                  <a:srgbClr val="000000"/>
                </a:solidFill>
              </a:rPr>
              <a:t>Zeile 3   </a:t>
            </a:r>
          </a:p>
          <a:p>
            <a:pPr marL="0" indent="0">
              <a:spcBef>
                <a:spcPct val="50000"/>
              </a:spcBef>
            </a:pPr>
            <a:r>
              <a:rPr lang="de-DE" altLang="de-DE" sz="1400" dirty="0" smtClean="0">
                <a:solidFill>
                  <a:srgbClr val="000000"/>
                </a:solidFill>
              </a:rPr>
              <a:t>Nutzungsmischung mit Nutzflächen/NGF prüfen und anpassen (wenn unterschiedliche Nutzungen vorhanden) A3:E3</a:t>
            </a:r>
          </a:p>
          <a:p>
            <a:pPr marL="0" indent="0">
              <a:spcBef>
                <a:spcPct val="50000"/>
              </a:spcBef>
            </a:pPr>
            <a:r>
              <a:rPr lang="de-DE" altLang="de-DE" sz="1400" dirty="0" smtClean="0">
                <a:solidFill>
                  <a:srgbClr val="000000"/>
                </a:solidFill>
              </a:rPr>
              <a:t>Anteil </a:t>
            </a:r>
            <a:r>
              <a:rPr lang="de-DE" altLang="de-DE" sz="1400" dirty="0" err="1" smtClean="0">
                <a:solidFill>
                  <a:srgbClr val="000000"/>
                </a:solidFill>
              </a:rPr>
              <a:t>Nonfood</a:t>
            </a:r>
            <a:r>
              <a:rPr lang="de-DE" altLang="de-DE" sz="1400" dirty="0" smtClean="0">
                <a:solidFill>
                  <a:srgbClr val="000000"/>
                </a:solidFill>
              </a:rPr>
              <a:t> im Handel gegebenenfalls angeben</a:t>
            </a:r>
          </a:p>
          <a:p>
            <a:pPr marL="0" indent="0">
              <a:spcBef>
                <a:spcPct val="50000"/>
              </a:spcBef>
            </a:pPr>
            <a:r>
              <a:rPr lang="de-DE" altLang="de-DE" sz="1400" dirty="0" smtClean="0">
                <a:solidFill>
                  <a:srgbClr val="000000"/>
                </a:solidFill>
              </a:rPr>
              <a:t>Bauteilflächen prüfen, gegebenenfalls auch in </a:t>
            </a:r>
            <a:r>
              <a:rPr lang="de-DE" altLang="de-DE" sz="1400" dirty="0" err="1" smtClean="0">
                <a:solidFill>
                  <a:srgbClr val="000000"/>
                </a:solidFill>
              </a:rPr>
              <a:t>PHPPout</a:t>
            </a:r>
            <a:r>
              <a:rPr lang="de-DE" altLang="de-DE" sz="1400" dirty="0" smtClean="0">
                <a:solidFill>
                  <a:srgbClr val="000000"/>
                </a:solidFill>
              </a:rPr>
              <a:t>. Außenwand enthält alle vertikalen Außenwände, Dach alle Dächer etc.. H3:K3</a:t>
            </a:r>
          </a:p>
          <a:p>
            <a:pPr marL="0" indent="0">
              <a:spcBef>
                <a:spcPct val="50000"/>
              </a:spcBef>
            </a:pPr>
            <a:r>
              <a:rPr lang="de-DE" altLang="de-DE" sz="1400" dirty="0" smtClean="0">
                <a:solidFill>
                  <a:srgbClr val="000000"/>
                </a:solidFill>
              </a:rPr>
              <a:t>U-Werte M3:P3 und wirksame Speichermasse R3 </a:t>
            </a:r>
            <a:r>
              <a:rPr lang="de-DE" altLang="de-DE" sz="1400" dirty="0">
                <a:solidFill>
                  <a:srgbClr val="000000"/>
                </a:solidFill>
              </a:rPr>
              <a:t>prüfen, </a:t>
            </a:r>
            <a:r>
              <a:rPr lang="de-DE" altLang="de-DE" sz="1400" dirty="0" smtClean="0">
                <a:solidFill>
                  <a:srgbClr val="000000"/>
                </a:solidFill>
              </a:rPr>
              <a:t>vorab </a:t>
            </a:r>
            <a:r>
              <a:rPr lang="de-DE" altLang="de-DE" sz="1400" dirty="0">
                <a:solidFill>
                  <a:srgbClr val="000000"/>
                </a:solidFill>
              </a:rPr>
              <a:t>in Variante 1 abgelegt, Auswahl in Blatt „Grafiken“ </a:t>
            </a:r>
          </a:p>
          <a:p>
            <a:pPr marL="0" indent="0">
              <a:spcBef>
                <a:spcPct val="50000"/>
              </a:spcBef>
            </a:pPr>
            <a:r>
              <a:rPr lang="de-DE" altLang="de-DE" sz="1400" dirty="0" smtClean="0">
                <a:solidFill>
                  <a:srgbClr val="000000"/>
                </a:solidFill>
              </a:rPr>
              <a:t> </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Inputs PEQ-Excel prüfen 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Gerade Verbindung mit Pfeil 15"/>
          <p:cNvCxnSpPr/>
          <p:nvPr/>
        </p:nvCxnSpPr>
        <p:spPr>
          <a:xfrm flipH="1">
            <a:off x="1331641" y="3140968"/>
            <a:ext cx="2952327" cy="216024"/>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H="1">
            <a:off x="1331640" y="2187342"/>
            <a:ext cx="2952328" cy="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021305"/>
            <a:ext cx="5616624" cy="3159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951689"/>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476672"/>
            <a:ext cx="6840537" cy="622300"/>
          </a:xfrm>
        </p:spPr>
        <p:txBody>
          <a:bodyPr/>
          <a:lstStyle/>
          <a:p>
            <a:r>
              <a:rPr lang="de-AT" dirty="0"/>
              <a:t>V</a:t>
            </a:r>
            <a:r>
              <a:rPr lang="de-AT" dirty="0" smtClean="0"/>
              <a:t>ereinfachtes Simulationsmodell	</a:t>
            </a:r>
            <a:endParaRPr lang="de-AT" dirty="0"/>
          </a:p>
        </p:txBody>
      </p:sp>
      <p:sp>
        <p:nvSpPr>
          <p:cNvPr id="3" name="Inhaltsplatzhalter 2"/>
          <p:cNvSpPr>
            <a:spLocks noGrp="1"/>
          </p:cNvSpPr>
          <p:nvPr>
            <p:ph idx="1"/>
          </p:nvPr>
        </p:nvSpPr>
        <p:spPr>
          <a:xfrm>
            <a:off x="251520" y="1340768"/>
            <a:ext cx="8784976" cy="4175125"/>
          </a:xfrm>
        </p:spPr>
        <p:txBody>
          <a:bodyPr/>
          <a:lstStyle/>
          <a:p>
            <a:r>
              <a:rPr lang="de-AT" dirty="0" smtClean="0"/>
              <a:t>1-Zonenmodell</a:t>
            </a:r>
          </a:p>
          <a:p>
            <a:r>
              <a:rPr lang="de-AT" dirty="0" smtClean="0"/>
              <a:t>Speichermasse des Gebäudes wird als Summe der wirksamen Speichermasse aller Bauteile abgebildet (EN ISO 13786, ÖNORM B 8110-3), vorab vereinfacht laut PHPP</a:t>
            </a:r>
          </a:p>
          <a:p>
            <a:r>
              <a:rPr lang="de-AT" dirty="0" smtClean="0"/>
              <a:t>Unterschiedliche Nutzungsprofile für innere Wärmen, Warmwasser, Betriebsstrom etc. werden berücksichtigt</a:t>
            </a:r>
          </a:p>
          <a:p>
            <a:r>
              <a:rPr lang="de-AT" dirty="0" smtClean="0"/>
              <a:t>Flexible Nutzung der unterschiedlichen Speicher (Gebäudemasse, Warmwasserspeicher, elektrischer Speicher ist möglich)</a:t>
            </a:r>
          </a:p>
          <a:p>
            <a:r>
              <a:rPr lang="de-AT" dirty="0" smtClean="0"/>
              <a:t>Wind Peak </a:t>
            </a:r>
            <a:r>
              <a:rPr lang="de-AT" dirty="0" err="1" smtClean="0"/>
              <a:t>Shaving</a:t>
            </a:r>
            <a:r>
              <a:rPr lang="de-AT" dirty="0" smtClean="0"/>
              <a:t> ist möglich</a:t>
            </a:r>
          </a:p>
          <a:p>
            <a:r>
              <a:rPr lang="de-AT" dirty="0" smtClean="0"/>
              <a:t>Stundenauflösung der Simulation</a:t>
            </a:r>
          </a:p>
          <a:p>
            <a:r>
              <a:rPr lang="de-AT" dirty="0" smtClean="0"/>
              <a:t>E-Mobilität als zusätzlicher Verbraucher möglich</a:t>
            </a:r>
          </a:p>
          <a:p>
            <a:r>
              <a:rPr lang="de-AT" dirty="0" smtClean="0"/>
              <a:t>Siehe PlusenergieExcel_xx.xlsx</a:t>
            </a:r>
            <a:r>
              <a:rPr lang="de-AT" dirty="0"/>
              <a:t>, </a:t>
            </a:r>
            <a:r>
              <a:rPr lang="de-AT" dirty="0" smtClean="0"/>
              <a:t>Export PHPP Daten möglich </a:t>
            </a:r>
            <a:r>
              <a:rPr lang="de-AT" dirty="0"/>
              <a:t>siehe PHPPBeispiel_Vorlage20200424.xlsm</a:t>
            </a:r>
            <a:endParaRPr lang="de-AT" dirty="0" smtClean="0"/>
          </a:p>
          <a:p>
            <a:endParaRPr lang="de-AT" dirty="0"/>
          </a:p>
          <a:p>
            <a:pPr lvl="1"/>
            <a:endParaRPr lang="de-AT" dirty="0"/>
          </a:p>
        </p:txBody>
      </p:sp>
      <p:sp>
        <p:nvSpPr>
          <p:cNvPr id="4" name="Foliennummernplatzhalter 3"/>
          <p:cNvSpPr>
            <a:spLocks noGrp="1"/>
          </p:cNvSpPr>
          <p:nvPr>
            <p:ph type="sldNum" sz="quarter" idx="10"/>
          </p:nvPr>
        </p:nvSpPr>
        <p:spPr/>
        <p:txBody>
          <a:bodyPr/>
          <a:lstStyle/>
          <a:p>
            <a:endParaRPr lang="de-AT" altLang="de-DE" smtClean="0"/>
          </a:p>
          <a:p>
            <a:fld id="{E2FFCCBE-A416-4B92-8FD0-8D432F5F637B}" type="slidenum">
              <a:rPr lang="de-AT" altLang="de-DE" sz="800" smtClean="0">
                <a:solidFill>
                  <a:srgbClr val="626B71"/>
                </a:solidFill>
              </a:rPr>
              <a:pPr/>
              <a:t>2</a:t>
            </a:fld>
            <a:endParaRPr lang="de-AT" altLang="de-DE" sz="800">
              <a:solidFill>
                <a:srgbClr val="626B71"/>
              </a:solidFill>
            </a:endParaRPr>
          </a:p>
        </p:txBody>
      </p:sp>
      <p:sp>
        <p:nvSpPr>
          <p:cNvPr id="5" name="Fußzeilenplatzhalter 4"/>
          <p:cNvSpPr>
            <a:spLocks noGrp="1"/>
          </p:cNvSpPr>
          <p:nvPr>
            <p:ph type="ftr" sz="quarter" idx="11"/>
          </p:nvPr>
        </p:nvSpPr>
        <p:spPr/>
        <p:txBody>
          <a:bodyPr/>
          <a:lstStyle/>
          <a:p>
            <a:pPr>
              <a:defRPr/>
            </a:pPr>
            <a:r>
              <a:rPr lang="de-AT" altLang="de-DE" smtClean="0"/>
              <a:t> © UAS Technikum Wien </a:t>
            </a:r>
            <a:endParaRPr lang="de-AT" altLang="de-DE"/>
          </a:p>
        </p:txBody>
      </p:sp>
    </p:spTree>
    <p:extLst>
      <p:ext uri="{BB962C8B-B14F-4D97-AF65-F5344CB8AC3E}">
        <p14:creationId xmlns:p14="http://schemas.microsoft.com/office/powerpoint/2010/main" val="2603109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473075" y="4797152"/>
            <a:ext cx="810039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Ökologische Kennwerte gegebenenfalls einfügen aus Eco2soft, Varianten in Zeile 4 bis 8, Achtung, hier auch U-Werte anpassen (Spezial, vorerst 1 Variante), S3 bis K3, Varianten Zeile 4 bis 8</a:t>
            </a:r>
          </a:p>
          <a:p>
            <a:pPr marL="0" indent="0">
              <a:spcBef>
                <a:spcPct val="50000"/>
              </a:spcBef>
            </a:pPr>
            <a:r>
              <a:rPr lang="de-DE" altLang="de-DE" sz="1400" dirty="0" smtClean="0">
                <a:solidFill>
                  <a:srgbClr val="000000"/>
                </a:solidFill>
              </a:rPr>
              <a:t>Wärmebrückenzuschlag, durchschnittliche Raumhöhe, Anteil opake solare Gewinne in Bezug auf solare Gewinne aus Fenster</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Inputs PEQ-Excel prüfen II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980728"/>
            <a:ext cx="6588224" cy="370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9615022"/>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97727" y="4653136"/>
            <a:ext cx="810039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Angaben zu Stellplätzen AK3 und personenspezifischen Nutzflächen, siehe auch UAP Studie </a:t>
            </a:r>
          </a:p>
          <a:p>
            <a:pPr marL="0" indent="0">
              <a:spcBef>
                <a:spcPct val="50000"/>
              </a:spcBef>
            </a:pPr>
            <a:r>
              <a:rPr lang="de-DE" altLang="de-DE" sz="1400" dirty="0" smtClean="0">
                <a:solidFill>
                  <a:srgbClr val="000000"/>
                </a:solidFill>
              </a:rPr>
              <a:t>Angaben zur Beheizung: AP3:AQ3, Mindesttemperatur heizen, maximal für DSM</a:t>
            </a:r>
          </a:p>
          <a:p>
            <a:pPr marL="0" indent="0">
              <a:spcBef>
                <a:spcPct val="50000"/>
              </a:spcBef>
            </a:pPr>
            <a:r>
              <a:rPr lang="de-DE" altLang="de-DE" sz="1400" dirty="0" smtClean="0">
                <a:solidFill>
                  <a:srgbClr val="000000"/>
                </a:solidFill>
              </a:rPr>
              <a:t>Maximale Leistung Wärmepumpe (im Raum, Auslegungsfall) AS3, Vorschlag Heizlastberechnung ohne innere und solare </a:t>
            </a:r>
            <a:r>
              <a:rPr lang="de-DE" altLang="de-DE" sz="1400" dirty="0" err="1" smtClean="0">
                <a:solidFill>
                  <a:srgbClr val="000000"/>
                </a:solidFill>
              </a:rPr>
              <a:t>Wämren</a:t>
            </a:r>
            <a:r>
              <a:rPr lang="de-DE" altLang="de-DE" sz="1400" dirty="0" smtClean="0">
                <a:solidFill>
                  <a:srgbClr val="000000"/>
                </a:solidFill>
              </a:rPr>
              <a:t> in AS4</a:t>
            </a:r>
          </a:p>
          <a:p>
            <a:pPr marL="0" indent="0">
              <a:spcBef>
                <a:spcPct val="50000"/>
              </a:spcBef>
            </a:pPr>
            <a:r>
              <a:rPr lang="de-DE" altLang="de-DE" sz="1400" dirty="0" smtClean="0">
                <a:solidFill>
                  <a:srgbClr val="000000"/>
                </a:solidFill>
              </a:rPr>
              <a:t>JAZ für Wärmepumpe aus PHPP AT3:AW3, gegebenenfalls überschreiben</a:t>
            </a:r>
          </a:p>
          <a:p>
            <a:pPr marL="0" indent="0">
              <a:spcBef>
                <a:spcPct val="50000"/>
              </a:spcBef>
            </a:pPr>
            <a:r>
              <a:rPr lang="de-DE" altLang="de-DE" sz="1400" dirty="0" smtClean="0">
                <a:solidFill>
                  <a:srgbClr val="000000"/>
                </a:solidFill>
              </a:rPr>
              <a:t>Wirkungsgrade für Energieumwandlung, bzw. Wärmetauscher Erdgas und Fernwärme AY3:AZ3.</a:t>
            </a:r>
          </a:p>
          <a:p>
            <a:pPr marL="0" indent="0">
              <a:spcBef>
                <a:spcPct val="50000"/>
              </a:spcBef>
            </a:pPr>
            <a:r>
              <a:rPr lang="de-DE" altLang="de-DE" sz="1400" dirty="0" smtClean="0">
                <a:solidFill>
                  <a:srgbClr val="000000"/>
                </a:solidFill>
              </a:rPr>
              <a:t>Danach folgen Kühlung und Warmwasser, ebenso verfahren</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Inputs PEQ-Excel prüfen III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756" y="980728"/>
            <a:ext cx="6036435" cy="3395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718958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97727" y="4653136"/>
            <a:ext cx="8100392"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Hilfsstromanteil</a:t>
            </a:r>
          </a:p>
          <a:p>
            <a:pPr marL="0" indent="0">
              <a:spcBef>
                <a:spcPct val="50000"/>
              </a:spcBef>
            </a:pPr>
            <a:r>
              <a:rPr lang="de-DE" altLang="de-DE" sz="1400" dirty="0" smtClean="0">
                <a:solidFill>
                  <a:srgbClr val="000000"/>
                </a:solidFill>
              </a:rPr>
              <a:t>Angaben zu Wind Peak </a:t>
            </a:r>
            <a:r>
              <a:rPr lang="de-DE" altLang="de-DE" sz="1400" dirty="0" err="1" smtClean="0">
                <a:solidFill>
                  <a:srgbClr val="000000"/>
                </a:solidFill>
              </a:rPr>
              <a:t>shaving</a:t>
            </a:r>
            <a:endParaRPr lang="de-DE" altLang="de-DE" sz="1400" dirty="0" smtClean="0">
              <a:solidFill>
                <a:srgbClr val="000000"/>
              </a:solidFill>
            </a:endParaRPr>
          </a:p>
          <a:p>
            <a:pPr marL="0" indent="0">
              <a:spcBef>
                <a:spcPct val="50000"/>
              </a:spcBef>
            </a:pPr>
            <a:r>
              <a:rPr lang="de-DE" altLang="de-DE" sz="1400" dirty="0" smtClean="0">
                <a:solidFill>
                  <a:srgbClr val="000000"/>
                </a:solidFill>
              </a:rPr>
              <a:t>Lüftung</a:t>
            </a:r>
          </a:p>
          <a:p>
            <a:pPr marL="0" indent="0">
              <a:spcBef>
                <a:spcPct val="50000"/>
              </a:spcBef>
            </a:pPr>
            <a:r>
              <a:rPr lang="de-DE" altLang="de-DE" sz="1400" dirty="0" smtClean="0">
                <a:solidFill>
                  <a:srgbClr val="000000"/>
                </a:solidFill>
              </a:rPr>
              <a:t>E-patrone in Pufferspeicher</a:t>
            </a:r>
          </a:p>
          <a:p>
            <a:pPr marL="0" indent="0">
              <a:spcBef>
                <a:spcPct val="50000"/>
              </a:spcBef>
            </a:pPr>
            <a:r>
              <a:rPr lang="de-DE" altLang="de-DE" sz="1400" dirty="0" err="1" smtClean="0">
                <a:solidFill>
                  <a:srgbClr val="000000"/>
                </a:solidFill>
              </a:rPr>
              <a:t>Ecars</a:t>
            </a:r>
            <a:r>
              <a:rPr lang="de-DE" altLang="de-DE" sz="1400" dirty="0" smtClean="0">
                <a:solidFill>
                  <a:srgbClr val="000000"/>
                </a:solidFill>
              </a:rPr>
              <a:t> etc., zum Teil sind die Berechnung in Blatt Mobilität</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Inputs PEQ-Excel prüfen IV</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727" y="1196752"/>
            <a:ext cx="5832648" cy="3280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20077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97727" y="4653136"/>
            <a:ext cx="8100392"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Daten zu Batterie</a:t>
            </a:r>
          </a:p>
          <a:p>
            <a:pPr marL="0" indent="0">
              <a:spcBef>
                <a:spcPct val="50000"/>
              </a:spcBef>
            </a:pPr>
            <a:r>
              <a:rPr lang="de-DE" altLang="de-DE" sz="1400" dirty="0" smtClean="0">
                <a:solidFill>
                  <a:srgbClr val="000000"/>
                </a:solidFill>
              </a:rPr>
              <a:t>Daten zu Mobilität, Auswahl aus UAP Studie</a:t>
            </a:r>
          </a:p>
          <a:p>
            <a:pPr marL="0" indent="0">
              <a:spcBef>
                <a:spcPct val="50000"/>
              </a:spcBef>
            </a:pPr>
            <a:r>
              <a:rPr lang="de-DE" altLang="de-DE" sz="1400" dirty="0" smtClean="0">
                <a:solidFill>
                  <a:srgbClr val="000000"/>
                </a:solidFill>
              </a:rPr>
              <a:t>Restliche Werte zu </a:t>
            </a:r>
            <a:r>
              <a:rPr lang="de-DE" altLang="de-DE" sz="1400" dirty="0">
                <a:solidFill>
                  <a:srgbClr val="000000"/>
                </a:solidFill>
              </a:rPr>
              <a:t>F</a:t>
            </a:r>
            <a:r>
              <a:rPr lang="de-DE" altLang="de-DE" sz="1400" dirty="0" smtClean="0">
                <a:solidFill>
                  <a:srgbClr val="000000"/>
                </a:solidFill>
              </a:rPr>
              <a:t>enster etc.</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Inputs PEQ-Excel prüfen V</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251" y="836712"/>
            <a:ext cx="6463935" cy="363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91301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67769" y="4653136"/>
            <a:ext cx="8100392"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Blatt PV</a:t>
            </a:r>
          </a:p>
          <a:p>
            <a:pPr marL="0" indent="0">
              <a:spcBef>
                <a:spcPct val="50000"/>
              </a:spcBef>
            </a:pPr>
            <a:r>
              <a:rPr lang="de-DE" altLang="de-DE" sz="1400" dirty="0" smtClean="0">
                <a:solidFill>
                  <a:srgbClr val="000000"/>
                </a:solidFill>
              </a:rPr>
              <a:t>Stundenwerte aus PV-Sites auch in Varianten mit Inhalte einfügen ab Zelle B7 einfügen</a:t>
            </a:r>
          </a:p>
          <a:p>
            <a:pPr marL="0" indent="0">
              <a:spcBef>
                <a:spcPct val="50000"/>
              </a:spcBef>
            </a:pPr>
            <a:r>
              <a:rPr lang="de-DE" altLang="de-DE" sz="1400" dirty="0" smtClean="0">
                <a:solidFill>
                  <a:srgbClr val="000000"/>
                </a:solidFill>
              </a:rPr>
              <a:t>Achtung Einheiten</a:t>
            </a:r>
          </a:p>
          <a:p>
            <a:pPr marL="0" indent="0">
              <a:spcBef>
                <a:spcPct val="50000"/>
              </a:spcBef>
            </a:pPr>
            <a:r>
              <a:rPr lang="de-DE" altLang="de-DE" sz="1400" dirty="0" smtClean="0">
                <a:solidFill>
                  <a:srgbClr val="000000"/>
                </a:solidFill>
              </a:rPr>
              <a:t>Auswahl Varianten in Blatt Grafik</a:t>
            </a: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Solarerträge PV</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7" y="1052736"/>
            <a:ext cx="601666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20077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473075" y="4941168"/>
            <a:ext cx="81003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Skalierung in B3:L3 möglich</a:t>
            </a:r>
          </a:p>
          <a:p>
            <a:pPr marL="0" indent="0">
              <a:spcBef>
                <a:spcPct val="50000"/>
              </a:spcBef>
            </a:pPr>
            <a:r>
              <a:rPr lang="de-DE" altLang="de-DE" sz="1400" dirty="0" smtClean="0">
                <a:solidFill>
                  <a:srgbClr val="000000"/>
                </a:solidFill>
              </a:rPr>
              <a:t>Wenn unterschiedliche Profile unterschiedlich gewichtet werden, dann in den Detailnutzungsblättern händisch anpassen</a:t>
            </a: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Skalierung Profile</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052736"/>
            <a:ext cx="6588224" cy="370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726154"/>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95964" y="4365104"/>
            <a:ext cx="810039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Blatt Grafiken</a:t>
            </a:r>
          </a:p>
          <a:p>
            <a:pPr marL="0" indent="0">
              <a:spcBef>
                <a:spcPct val="50000"/>
              </a:spcBef>
            </a:pPr>
            <a:r>
              <a:rPr lang="de-DE" altLang="de-DE" sz="1400" dirty="0" smtClean="0">
                <a:solidFill>
                  <a:srgbClr val="000000"/>
                </a:solidFill>
              </a:rPr>
              <a:t>In Auswahlfelder können unterschiedliche Varianten ausgewählt werden (wenn Auswahl nicht geht, dann händisch in Blatt Meta!DW3:EN3 ändern):</a:t>
            </a:r>
          </a:p>
          <a:p>
            <a:pPr marL="0" indent="0">
              <a:spcBef>
                <a:spcPct val="50000"/>
              </a:spcBef>
            </a:pPr>
            <a:r>
              <a:rPr lang="de-DE" altLang="de-DE" sz="1400" dirty="0" smtClean="0">
                <a:solidFill>
                  <a:srgbClr val="000000"/>
                </a:solidFill>
              </a:rPr>
              <a:t>PV-Varianten</a:t>
            </a:r>
          </a:p>
          <a:p>
            <a:pPr marL="0" indent="0">
              <a:spcBef>
                <a:spcPct val="50000"/>
              </a:spcBef>
            </a:pPr>
            <a:r>
              <a:rPr lang="de-DE" altLang="de-DE" sz="1400" dirty="0" smtClean="0">
                <a:solidFill>
                  <a:srgbClr val="000000"/>
                </a:solidFill>
              </a:rPr>
              <a:t>Auswahl Windprofil für Wind Peak </a:t>
            </a:r>
            <a:r>
              <a:rPr lang="de-DE" altLang="de-DE" sz="1400" dirty="0" err="1" smtClean="0">
                <a:solidFill>
                  <a:srgbClr val="000000"/>
                </a:solidFill>
              </a:rPr>
              <a:t>Shaving</a:t>
            </a:r>
            <a:endParaRPr lang="de-DE" altLang="de-DE" sz="1400" dirty="0" smtClean="0">
              <a:solidFill>
                <a:srgbClr val="000000"/>
              </a:solidFill>
            </a:endParaRPr>
          </a:p>
          <a:p>
            <a:pPr marL="0" indent="0">
              <a:spcBef>
                <a:spcPct val="50000"/>
              </a:spcBef>
            </a:pPr>
            <a:r>
              <a:rPr lang="de-DE" altLang="de-DE" sz="1400" dirty="0" smtClean="0">
                <a:solidFill>
                  <a:srgbClr val="000000"/>
                </a:solidFill>
              </a:rPr>
              <a:t>Bauökologische Varianten</a:t>
            </a:r>
          </a:p>
          <a:p>
            <a:pPr marL="0" indent="0">
              <a:spcBef>
                <a:spcPct val="50000"/>
              </a:spcBef>
            </a:pPr>
            <a:r>
              <a:rPr lang="de-DE" altLang="de-DE" sz="1400" dirty="0" smtClean="0">
                <a:solidFill>
                  <a:srgbClr val="000000"/>
                </a:solidFill>
              </a:rPr>
              <a:t>Auswahl Regionstyp für Mobilitätsdaten</a:t>
            </a:r>
          </a:p>
          <a:p>
            <a:pPr marL="0" indent="0">
              <a:spcBef>
                <a:spcPct val="50000"/>
              </a:spcBef>
            </a:pPr>
            <a:r>
              <a:rPr lang="de-DE" altLang="de-DE" sz="1400" dirty="0" smtClean="0">
                <a:solidFill>
                  <a:srgbClr val="000000"/>
                </a:solidFill>
              </a:rPr>
              <a:t>Auswahl Profile</a:t>
            </a: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Auswahl und Ergebnisse 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965" y="908720"/>
            <a:ext cx="5832220" cy="3280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193734"/>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67769" y="4653136"/>
            <a:ext cx="810039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Blatt Grafiken</a:t>
            </a:r>
          </a:p>
          <a:p>
            <a:pPr marL="0" indent="0">
              <a:spcBef>
                <a:spcPct val="50000"/>
              </a:spcBef>
            </a:pPr>
            <a:r>
              <a:rPr lang="de-DE" altLang="de-DE" sz="1400" dirty="0" smtClean="0">
                <a:solidFill>
                  <a:srgbClr val="000000"/>
                </a:solidFill>
              </a:rPr>
              <a:t>Ca. Zeile 40, Auswahl welche Komponenten aktiv sein sollen (PV, Windkraft, Batterie, Mobilität etc.)</a:t>
            </a:r>
          </a:p>
          <a:p>
            <a:pPr marL="0" indent="0">
              <a:spcBef>
                <a:spcPct val="50000"/>
              </a:spcBef>
            </a:pPr>
            <a:r>
              <a:rPr lang="de-DE" altLang="de-DE" sz="1400" dirty="0" smtClean="0">
                <a:solidFill>
                  <a:srgbClr val="000000"/>
                </a:solidFill>
              </a:rPr>
              <a:t>Anteil </a:t>
            </a:r>
            <a:r>
              <a:rPr lang="de-DE" altLang="de-DE" sz="1400" dirty="0" err="1" smtClean="0">
                <a:solidFill>
                  <a:srgbClr val="000000"/>
                </a:solidFill>
              </a:rPr>
              <a:t>ecars</a:t>
            </a:r>
            <a:endParaRPr lang="de-DE" altLang="de-DE" sz="1400" dirty="0" smtClean="0">
              <a:solidFill>
                <a:srgbClr val="000000"/>
              </a:solidFill>
            </a:endParaRPr>
          </a:p>
          <a:p>
            <a:pPr marL="0" indent="0">
              <a:spcBef>
                <a:spcPct val="50000"/>
              </a:spcBef>
            </a:pPr>
            <a:r>
              <a:rPr lang="de-DE" altLang="de-DE" sz="1400" dirty="0" smtClean="0">
                <a:solidFill>
                  <a:srgbClr val="000000"/>
                </a:solidFill>
              </a:rPr>
              <a:t>Für die Zusammenstellung unterschiedlicher Varianten die CO2 Hauptergebnisse V49:Y52 aus den Ergebnissen je nach Variante V38:X44</a:t>
            </a: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Auswahl und Ergebnisse II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980728"/>
            <a:ext cx="5724128"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844852"/>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67769" y="4941168"/>
            <a:ext cx="8100392"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Blatt </a:t>
            </a:r>
            <a:r>
              <a:rPr lang="de-DE" altLang="de-DE" sz="1400" dirty="0" err="1" smtClean="0">
                <a:solidFill>
                  <a:srgbClr val="000000"/>
                </a:solidFill>
              </a:rPr>
              <a:t>Meta</a:t>
            </a:r>
            <a:r>
              <a:rPr lang="de-DE" altLang="de-DE" sz="1400" dirty="0" smtClean="0">
                <a:solidFill>
                  <a:srgbClr val="000000"/>
                </a:solidFill>
              </a:rPr>
              <a:t>, Zellen EP4: EV4 </a:t>
            </a:r>
          </a:p>
          <a:p>
            <a:pPr marL="0" indent="0">
              <a:spcBef>
                <a:spcPct val="50000"/>
              </a:spcBef>
            </a:pPr>
            <a:r>
              <a:rPr lang="de-DE" altLang="de-DE" sz="1400" dirty="0" smtClean="0">
                <a:solidFill>
                  <a:srgbClr val="000000"/>
                </a:solidFill>
              </a:rPr>
              <a:t>Diese Zellen mit Inhalte einfügen auf EP3:EV3 kopieren </a:t>
            </a: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Auswahl und Ergebnisse III</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908720"/>
            <a:ext cx="6515323" cy="3664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446054"/>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88925" y="3470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endParaRPr lang="de-CH" altLang="de-DE"/>
          </a:p>
        </p:txBody>
      </p:sp>
      <p:sp>
        <p:nvSpPr>
          <p:cNvPr id="4099" name="Text Box 3"/>
          <p:cNvSpPr txBox="1">
            <a:spLocks noChangeArrowheads="1"/>
          </p:cNvSpPr>
          <p:nvPr/>
        </p:nvSpPr>
        <p:spPr bwMode="auto">
          <a:xfrm>
            <a:off x="367769" y="4653136"/>
            <a:ext cx="8100392"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0500" indent="-190500" defTabSz="762000">
              <a:defRPr sz="2400">
                <a:solidFill>
                  <a:schemeClr val="tx1"/>
                </a:solidFill>
                <a:latin typeface="Arial" pitchFamily="34" charset="0"/>
              </a:defRPr>
            </a:lvl1pPr>
            <a:lvl2pPr marL="742950" indent="-285750" defTabSz="762000">
              <a:defRPr sz="2400">
                <a:solidFill>
                  <a:schemeClr val="tx1"/>
                </a:solidFill>
                <a:latin typeface="Arial" pitchFamily="34" charset="0"/>
              </a:defRPr>
            </a:lvl2pPr>
            <a:lvl3pPr marL="1143000" indent="-228600" defTabSz="762000">
              <a:defRPr sz="2400">
                <a:solidFill>
                  <a:schemeClr val="tx1"/>
                </a:solidFill>
                <a:latin typeface="Arial" pitchFamily="34" charset="0"/>
              </a:defRPr>
            </a:lvl3pPr>
            <a:lvl4pPr marL="1600200" indent="-228600" defTabSz="762000">
              <a:defRPr sz="2400">
                <a:solidFill>
                  <a:schemeClr val="tx1"/>
                </a:solidFill>
                <a:latin typeface="Arial" pitchFamily="34" charset="0"/>
              </a:defRPr>
            </a:lvl4pPr>
            <a:lvl5pPr marL="2057400" indent="-228600" defTabSz="762000">
              <a:defRPr sz="2400">
                <a:solidFill>
                  <a:schemeClr val="tx1"/>
                </a:solidFill>
                <a:latin typeface="Arial" pitchFamily="34" charset="0"/>
              </a:defRPr>
            </a:lvl5pPr>
            <a:lvl6pPr marL="2514600" indent="-228600" defTabSz="762000" eaLnBrk="0" fontAlgn="base" hangingPunct="0">
              <a:spcBef>
                <a:spcPct val="0"/>
              </a:spcBef>
              <a:spcAft>
                <a:spcPct val="0"/>
              </a:spcAft>
              <a:defRPr sz="2400">
                <a:solidFill>
                  <a:schemeClr val="tx1"/>
                </a:solidFill>
                <a:latin typeface="Arial" pitchFamily="34" charset="0"/>
              </a:defRPr>
            </a:lvl6pPr>
            <a:lvl7pPr marL="2971800" indent="-228600" defTabSz="762000" eaLnBrk="0" fontAlgn="base" hangingPunct="0">
              <a:spcBef>
                <a:spcPct val="0"/>
              </a:spcBef>
              <a:spcAft>
                <a:spcPct val="0"/>
              </a:spcAft>
              <a:defRPr sz="2400">
                <a:solidFill>
                  <a:schemeClr val="tx1"/>
                </a:solidFill>
                <a:latin typeface="Arial" pitchFamily="34" charset="0"/>
              </a:defRPr>
            </a:lvl7pPr>
            <a:lvl8pPr marL="3429000" indent="-228600" defTabSz="762000" eaLnBrk="0" fontAlgn="base" hangingPunct="0">
              <a:spcBef>
                <a:spcPct val="0"/>
              </a:spcBef>
              <a:spcAft>
                <a:spcPct val="0"/>
              </a:spcAft>
              <a:defRPr sz="2400">
                <a:solidFill>
                  <a:schemeClr val="tx1"/>
                </a:solidFill>
                <a:latin typeface="Arial" pitchFamily="34" charset="0"/>
              </a:defRPr>
            </a:lvl8pPr>
            <a:lvl9pPr marL="3886200" indent="-228600" defTabSz="762000" eaLnBrk="0" fontAlgn="base" hangingPunct="0">
              <a:spcBef>
                <a:spcPct val="0"/>
              </a:spcBef>
              <a:spcAft>
                <a:spcPct val="0"/>
              </a:spcAft>
              <a:defRPr sz="2400">
                <a:solidFill>
                  <a:schemeClr val="tx1"/>
                </a:solidFill>
                <a:latin typeface="Arial" pitchFamily="34" charset="0"/>
              </a:defRPr>
            </a:lvl9pPr>
          </a:lstStyle>
          <a:p>
            <a:pPr marL="0" indent="0">
              <a:spcBef>
                <a:spcPct val="50000"/>
              </a:spcBef>
            </a:pPr>
            <a:r>
              <a:rPr lang="de-DE" altLang="de-DE" sz="1400" dirty="0" smtClean="0">
                <a:solidFill>
                  <a:srgbClr val="000000"/>
                </a:solidFill>
              </a:rPr>
              <a:t>Blatt Grafiken </a:t>
            </a:r>
          </a:p>
          <a:p>
            <a:pPr marL="0" indent="0">
              <a:spcBef>
                <a:spcPct val="50000"/>
              </a:spcBef>
            </a:pPr>
            <a:r>
              <a:rPr lang="de-DE" altLang="de-DE" sz="1400" dirty="0" smtClean="0">
                <a:solidFill>
                  <a:srgbClr val="000000"/>
                </a:solidFill>
              </a:rPr>
              <a:t>Temperaturen für konventionelle und DSM Variante prüfen, </a:t>
            </a:r>
          </a:p>
          <a:p>
            <a:pPr marL="0" indent="0">
              <a:spcBef>
                <a:spcPct val="50000"/>
              </a:spcBef>
            </a:pPr>
            <a:r>
              <a:rPr lang="de-DE" altLang="de-DE" sz="1400" dirty="0" smtClean="0">
                <a:solidFill>
                  <a:srgbClr val="000000"/>
                </a:solidFill>
              </a:rPr>
              <a:t>Entsprechend in Blatt Heizen-Kühlen B2:B14 Heiz-, Kühl- und Übergangsperioden ohne Konditionierung (Free Floating) einstellen</a:t>
            </a:r>
          </a:p>
          <a:p>
            <a:pPr marL="0" indent="0">
              <a:spcBef>
                <a:spcPct val="50000"/>
              </a:spcBef>
            </a:pPr>
            <a:r>
              <a:rPr lang="de-DE" altLang="de-DE" sz="1400" dirty="0" smtClean="0">
                <a:solidFill>
                  <a:srgbClr val="000000"/>
                </a:solidFill>
              </a:rPr>
              <a:t>Dynamische Monatsauswertung, hier Monat in Blatt Grafiken, Zelle U63 vornehmen</a:t>
            </a:r>
          </a:p>
          <a:p>
            <a:pPr marL="0" indent="0">
              <a:spcBef>
                <a:spcPct val="50000"/>
              </a:spcBef>
            </a:pPr>
            <a:endParaRPr lang="de-DE" altLang="de-DE" sz="1400" dirty="0" smtClean="0">
              <a:solidFill>
                <a:srgbClr val="000000"/>
              </a:solidFill>
            </a:endParaRPr>
          </a:p>
          <a:p>
            <a:pPr marL="0" indent="0">
              <a:spcBef>
                <a:spcPct val="50000"/>
              </a:spcBef>
            </a:pPr>
            <a:endParaRPr lang="de-DE" altLang="de-DE" sz="1400" dirty="0" smtClean="0">
              <a:solidFill>
                <a:srgbClr val="000000"/>
              </a:solidFill>
            </a:endParaRPr>
          </a:p>
        </p:txBody>
      </p:sp>
      <p:sp>
        <p:nvSpPr>
          <p:cNvPr id="4100" name="Text Box 4"/>
          <p:cNvSpPr txBox="1">
            <a:spLocks noChangeArrowheads="1"/>
          </p:cNvSpPr>
          <p:nvPr/>
        </p:nvSpPr>
        <p:spPr bwMode="auto">
          <a:xfrm>
            <a:off x="0" y="8210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de-DE" altLang="de-DE" sz="3600" dirty="0" smtClean="0"/>
              <a:t>Auswahl und Ergebnisse IV</a:t>
            </a:r>
            <a:endParaRPr lang="de-DE" altLang="de-DE" sz="3600" dirty="0"/>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962" y="82104"/>
            <a:ext cx="1746717" cy="12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54" y="908720"/>
            <a:ext cx="6372200" cy="358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446054"/>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Gerader Verbinder 29"/>
          <p:cNvCxnSpPr/>
          <p:nvPr/>
        </p:nvCxnSpPr>
        <p:spPr>
          <a:xfrm>
            <a:off x="5361085" y="5562116"/>
            <a:ext cx="2216423"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r Verbinder 29"/>
          <p:cNvCxnSpPr/>
          <p:nvPr/>
        </p:nvCxnSpPr>
        <p:spPr>
          <a:xfrm>
            <a:off x="5361085" y="3958946"/>
            <a:ext cx="2236893" cy="40426"/>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44299" y="332656"/>
            <a:ext cx="8352928" cy="961651"/>
          </a:xfrm>
        </p:spPr>
        <p:txBody>
          <a:bodyPr>
            <a:normAutofit fontScale="90000"/>
          </a:bodyPr>
          <a:lstStyle/>
          <a:p>
            <a:r>
              <a:rPr lang="de-DE" dirty="0" smtClean="0"/>
              <a:t>Energiekonzept Referenzsysteme</a:t>
            </a:r>
            <a:br>
              <a:rPr lang="de-DE" dirty="0" smtClean="0"/>
            </a:br>
            <a:r>
              <a:rPr lang="de-DE" dirty="0" smtClean="0"/>
              <a:t>Erdgas, Fernwärme</a:t>
            </a:r>
            <a:br>
              <a:rPr lang="de-DE" dirty="0" smtClean="0"/>
            </a:br>
            <a:r>
              <a:rPr lang="de-DE" dirty="0" smtClean="0"/>
              <a:t>abgebildet in </a:t>
            </a:r>
            <a:r>
              <a:rPr lang="de-DE" dirty="0" err="1" smtClean="0"/>
              <a:t>Simulationsexcel</a:t>
            </a:r>
            <a:endParaRPr lang="de-AT" dirty="0"/>
          </a:p>
        </p:txBody>
      </p:sp>
      <p:pic>
        <p:nvPicPr>
          <p:cNvPr id="9" name="Grafik 8"/>
          <p:cNvPicPr>
            <a:picLocks noChangeAspect="1"/>
          </p:cNvPicPr>
          <p:nvPr/>
        </p:nvPicPr>
        <p:blipFill>
          <a:blip r:embed="rId2"/>
          <a:stretch>
            <a:fillRect/>
          </a:stretch>
        </p:blipFill>
        <p:spPr>
          <a:xfrm>
            <a:off x="7689927" y="2431331"/>
            <a:ext cx="382390" cy="648731"/>
          </a:xfrm>
          <a:prstGeom prst="rect">
            <a:avLst/>
          </a:prstGeom>
        </p:spPr>
      </p:pic>
      <p:sp>
        <p:nvSpPr>
          <p:cNvPr id="10" name="Rechteck 9"/>
          <p:cNvSpPr/>
          <p:nvPr/>
        </p:nvSpPr>
        <p:spPr>
          <a:xfrm>
            <a:off x="7277025" y="6628602"/>
            <a:ext cx="1934594" cy="164353"/>
          </a:xfrm>
          <a:prstGeom prst="rect">
            <a:avLst/>
          </a:prstGeom>
        </p:spPr>
        <p:txBody>
          <a:bodyPr wrap="none" lIns="71323" tIns="35662" rIns="71323" bIns="35662">
            <a:spAutoFit/>
          </a:bodyPr>
          <a:lstStyle/>
          <a:p>
            <a:r>
              <a:rPr lang="de-AT" sz="600" dirty="0"/>
              <a:t>Icons  zum Teil "</a:t>
            </a:r>
            <a:r>
              <a:rPr lang="de-AT" sz="600" dirty="0" err="1"/>
              <a:t>Designed</a:t>
            </a:r>
            <a:r>
              <a:rPr lang="de-AT" sz="600" dirty="0"/>
              <a:t> </a:t>
            </a:r>
            <a:r>
              <a:rPr lang="de-AT" sz="600" dirty="0" err="1"/>
              <a:t>by</a:t>
            </a:r>
            <a:r>
              <a:rPr lang="de-AT" sz="600" dirty="0"/>
              <a:t> </a:t>
            </a:r>
            <a:r>
              <a:rPr lang="de-AT" sz="600" dirty="0" err="1"/>
              <a:t>Macrovector</a:t>
            </a:r>
            <a:r>
              <a:rPr lang="de-AT" sz="600" dirty="0"/>
              <a:t> / </a:t>
            </a:r>
            <a:r>
              <a:rPr lang="de-AT" sz="600" dirty="0" err="1"/>
              <a:t>Freepik</a:t>
            </a:r>
            <a:r>
              <a:rPr lang="de-AT" sz="600" dirty="0"/>
              <a:t>"</a:t>
            </a:r>
          </a:p>
        </p:txBody>
      </p:sp>
      <p:sp>
        <p:nvSpPr>
          <p:cNvPr id="13" name="Textfeld 12"/>
          <p:cNvSpPr txBox="1"/>
          <p:nvPr/>
        </p:nvSpPr>
        <p:spPr>
          <a:xfrm>
            <a:off x="380669" y="2322405"/>
            <a:ext cx="851217" cy="410575"/>
          </a:xfrm>
          <a:prstGeom prst="rect">
            <a:avLst/>
          </a:prstGeom>
          <a:noFill/>
        </p:spPr>
        <p:txBody>
          <a:bodyPr wrap="square" lIns="71323" tIns="35662" rIns="71323" bIns="35662" rtlCol="0">
            <a:spAutoFit/>
          </a:bodyPr>
          <a:lstStyle/>
          <a:p>
            <a:r>
              <a:rPr lang="de-DE" sz="1100" dirty="0"/>
              <a:t>Stromnetz</a:t>
            </a:r>
          </a:p>
          <a:p>
            <a:r>
              <a:rPr lang="de-DE" sz="1100" dirty="0"/>
              <a:t>Mix A</a:t>
            </a:r>
            <a:endParaRPr lang="de-AT" sz="1100" dirty="0"/>
          </a:p>
        </p:txBody>
      </p:sp>
      <p:sp>
        <p:nvSpPr>
          <p:cNvPr id="23" name="Textfeld 22"/>
          <p:cNvSpPr txBox="1"/>
          <p:nvPr/>
        </p:nvSpPr>
        <p:spPr>
          <a:xfrm>
            <a:off x="380669" y="4434476"/>
            <a:ext cx="979655" cy="410575"/>
          </a:xfrm>
          <a:prstGeom prst="rect">
            <a:avLst/>
          </a:prstGeom>
          <a:noFill/>
        </p:spPr>
        <p:txBody>
          <a:bodyPr wrap="square" lIns="71323" tIns="35662" rIns="71323" bIns="35662" rtlCol="0">
            <a:spAutoFit/>
          </a:bodyPr>
          <a:lstStyle/>
          <a:p>
            <a:r>
              <a:rPr lang="de-DE" sz="1100" dirty="0" smtClean="0"/>
              <a:t>Fernwärme</a:t>
            </a:r>
          </a:p>
          <a:p>
            <a:r>
              <a:rPr lang="de-DE" sz="1100" dirty="0" smtClean="0"/>
              <a:t>Erdgas</a:t>
            </a:r>
            <a:endParaRPr lang="de-AT" sz="1100" dirty="0"/>
          </a:p>
        </p:txBody>
      </p:sp>
      <p:cxnSp>
        <p:nvCxnSpPr>
          <p:cNvPr id="30" name="Gerader Verbinder 29"/>
          <p:cNvCxnSpPr/>
          <p:nvPr/>
        </p:nvCxnSpPr>
        <p:spPr>
          <a:xfrm>
            <a:off x="1422319" y="4632859"/>
            <a:ext cx="1422755" cy="6377"/>
          </a:xfrm>
          <a:prstGeom prst="line">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2032418" y="2474467"/>
            <a:ext cx="4135284" cy="68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p:nvPr/>
        </p:nvCxnSpPr>
        <p:spPr>
          <a:xfrm>
            <a:off x="6167704" y="2222155"/>
            <a:ext cx="1021" cy="5239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8114220" y="2584015"/>
            <a:ext cx="961557" cy="410575"/>
          </a:xfrm>
          <a:prstGeom prst="rect">
            <a:avLst/>
          </a:prstGeom>
          <a:noFill/>
        </p:spPr>
        <p:txBody>
          <a:bodyPr wrap="square" lIns="71323" tIns="35662" rIns="71323" bIns="35662" rtlCol="0">
            <a:spAutoFit/>
          </a:bodyPr>
          <a:lstStyle/>
          <a:p>
            <a:r>
              <a:rPr lang="de-DE" sz="1100" dirty="0"/>
              <a:t>Betriebsstrom</a:t>
            </a:r>
            <a:endParaRPr lang="de-AT" sz="1100" dirty="0"/>
          </a:p>
        </p:txBody>
      </p:sp>
      <p:sp>
        <p:nvSpPr>
          <p:cNvPr id="73" name="Textfeld 72"/>
          <p:cNvSpPr txBox="1"/>
          <p:nvPr/>
        </p:nvSpPr>
        <p:spPr>
          <a:xfrm>
            <a:off x="3087454" y="4829667"/>
            <a:ext cx="1087951" cy="410575"/>
          </a:xfrm>
          <a:prstGeom prst="rect">
            <a:avLst/>
          </a:prstGeom>
          <a:noFill/>
        </p:spPr>
        <p:txBody>
          <a:bodyPr wrap="square" lIns="71323" tIns="35662" rIns="71323" bIns="35662" rtlCol="0">
            <a:spAutoFit/>
          </a:bodyPr>
          <a:lstStyle/>
          <a:p>
            <a:r>
              <a:rPr lang="de-DE" sz="1100" dirty="0"/>
              <a:t>Fernwärme</a:t>
            </a:r>
          </a:p>
          <a:p>
            <a:r>
              <a:rPr lang="de-DE" sz="1100" dirty="0"/>
              <a:t>Übergabe</a:t>
            </a:r>
            <a:endParaRPr lang="de-AT" sz="1100" dirty="0"/>
          </a:p>
        </p:txBody>
      </p:sp>
      <p:sp>
        <p:nvSpPr>
          <p:cNvPr id="78" name="Rechteck 77"/>
          <p:cNvSpPr/>
          <p:nvPr/>
        </p:nvSpPr>
        <p:spPr>
          <a:xfrm>
            <a:off x="6175946" y="3231907"/>
            <a:ext cx="1974954" cy="1534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79" name="Textfeld 78"/>
          <p:cNvSpPr txBox="1"/>
          <p:nvPr/>
        </p:nvSpPr>
        <p:spPr>
          <a:xfrm>
            <a:off x="6214807" y="3563901"/>
            <a:ext cx="722780" cy="749129"/>
          </a:xfrm>
          <a:prstGeom prst="rect">
            <a:avLst/>
          </a:prstGeom>
          <a:noFill/>
        </p:spPr>
        <p:txBody>
          <a:bodyPr wrap="square" lIns="71323" tIns="35662" rIns="71323" bIns="35662" rtlCol="0">
            <a:spAutoFit/>
          </a:bodyPr>
          <a:lstStyle/>
          <a:p>
            <a:r>
              <a:rPr lang="de-DE" sz="1100" dirty="0">
                <a:solidFill>
                  <a:srgbClr val="00B050"/>
                </a:solidFill>
              </a:rPr>
              <a:t>Büro,</a:t>
            </a:r>
          </a:p>
          <a:p>
            <a:r>
              <a:rPr lang="de-DE" sz="1100" dirty="0">
                <a:solidFill>
                  <a:srgbClr val="00B050"/>
                </a:solidFill>
              </a:rPr>
              <a:t>Gewerbe,</a:t>
            </a:r>
          </a:p>
          <a:p>
            <a:r>
              <a:rPr lang="de-DE" sz="1100" dirty="0">
                <a:solidFill>
                  <a:srgbClr val="00B050"/>
                </a:solidFill>
              </a:rPr>
              <a:t>Handel</a:t>
            </a:r>
            <a:endParaRPr lang="de-AT" sz="1100" dirty="0">
              <a:solidFill>
                <a:srgbClr val="00B050"/>
              </a:solidFill>
            </a:endParaRPr>
          </a:p>
        </p:txBody>
      </p:sp>
      <p:sp>
        <p:nvSpPr>
          <p:cNvPr id="80" name="Rechteck 79"/>
          <p:cNvSpPr/>
          <p:nvPr/>
        </p:nvSpPr>
        <p:spPr>
          <a:xfrm>
            <a:off x="6179169" y="4970812"/>
            <a:ext cx="1974954" cy="1534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81" name="Textfeld 80"/>
          <p:cNvSpPr txBox="1"/>
          <p:nvPr/>
        </p:nvSpPr>
        <p:spPr>
          <a:xfrm>
            <a:off x="6235120" y="5746395"/>
            <a:ext cx="833032" cy="241298"/>
          </a:xfrm>
          <a:prstGeom prst="rect">
            <a:avLst/>
          </a:prstGeom>
          <a:noFill/>
        </p:spPr>
        <p:txBody>
          <a:bodyPr wrap="square" lIns="71323" tIns="35662" rIns="71323" bIns="35662" rtlCol="0">
            <a:spAutoFit/>
          </a:bodyPr>
          <a:lstStyle/>
          <a:p>
            <a:r>
              <a:rPr lang="de-DE" sz="1100" dirty="0">
                <a:solidFill>
                  <a:srgbClr val="00B050"/>
                </a:solidFill>
              </a:rPr>
              <a:t>Wohnen,</a:t>
            </a:r>
          </a:p>
        </p:txBody>
      </p:sp>
      <p:cxnSp>
        <p:nvCxnSpPr>
          <p:cNvPr id="84" name="Gerader Verbinder 83"/>
          <p:cNvCxnSpPr/>
          <p:nvPr/>
        </p:nvCxnSpPr>
        <p:spPr>
          <a:xfrm flipH="1">
            <a:off x="5840539" y="3847777"/>
            <a:ext cx="8933" cy="2464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Gerader Verbinder 85"/>
          <p:cNvCxnSpPr/>
          <p:nvPr/>
        </p:nvCxnSpPr>
        <p:spPr>
          <a:xfrm>
            <a:off x="3915397" y="3842770"/>
            <a:ext cx="1937797" cy="10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Textfeld 93"/>
          <p:cNvSpPr txBox="1"/>
          <p:nvPr/>
        </p:nvSpPr>
        <p:spPr>
          <a:xfrm>
            <a:off x="4864130" y="6463777"/>
            <a:ext cx="826430" cy="241298"/>
          </a:xfrm>
          <a:prstGeom prst="rect">
            <a:avLst/>
          </a:prstGeom>
          <a:noFill/>
        </p:spPr>
        <p:txBody>
          <a:bodyPr wrap="square" lIns="71323" tIns="35662" rIns="71323" bIns="35662" rtlCol="0">
            <a:spAutoFit/>
          </a:bodyPr>
          <a:lstStyle/>
          <a:p>
            <a:r>
              <a:rPr lang="de-DE" sz="1100" dirty="0"/>
              <a:t>WRG</a:t>
            </a:r>
            <a:endParaRPr lang="de-AT" sz="1100" dirty="0"/>
          </a:p>
        </p:txBody>
      </p:sp>
      <p:pic>
        <p:nvPicPr>
          <p:cNvPr id="95" name="Grafik 94"/>
          <p:cNvPicPr>
            <a:picLocks noChangeAspect="1"/>
          </p:cNvPicPr>
          <p:nvPr/>
        </p:nvPicPr>
        <p:blipFill>
          <a:blip r:embed="rId3"/>
          <a:stretch>
            <a:fillRect/>
          </a:stretch>
        </p:blipFill>
        <p:spPr>
          <a:xfrm>
            <a:off x="7567093" y="3323306"/>
            <a:ext cx="479181" cy="716688"/>
          </a:xfrm>
          <a:prstGeom prst="rect">
            <a:avLst/>
          </a:prstGeom>
        </p:spPr>
      </p:pic>
      <p:pic>
        <p:nvPicPr>
          <p:cNvPr id="97" name="Grafik 96"/>
          <p:cNvPicPr>
            <a:picLocks noChangeAspect="1"/>
          </p:cNvPicPr>
          <p:nvPr/>
        </p:nvPicPr>
        <p:blipFill>
          <a:blip r:embed="rId3"/>
          <a:stretch>
            <a:fillRect/>
          </a:stretch>
        </p:blipFill>
        <p:spPr>
          <a:xfrm>
            <a:off x="7567093" y="5093671"/>
            <a:ext cx="479181" cy="716688"/>
          </a:xfrm>
          <a:prstGeom prst="rect">
            <a:avLst/>
          </a:prstGeom>
        </p:spPr>
      </p:pic>
      <p:sp>
        <p:nvSpPr>
          <p:cNvPr id="99" name="Textfeld 98"/>
          <p:cNvSpPr txBox="1"/>
          <p:nvPr/>
        </p:nvSpPr>
        <p:spPr>
          <a:xfrm>
            <a:off x="8150899" y="3209817"/>
            <a:ext cx="1027093" cy="749129"/>
          </a:xfrm>
          <a:prstGeom prst="rect">
            <a:avLst/>
          </a:prstGeom>
          <a:noFill/>
        </p:spPr>
        <p:txBody>
          <a:bodyPr wrap="square" lIns="71323" tIns="35662" rIns="71323" bIns="35662" rtlCol="0">
            <a:spAutoFit/>
          </a:bodyPr>
          <a:lstStyle/>
          <a:p>
            <a:r>
              <a:rPr lang="de-DE" sz="1100" dirty="0"/>
              <a:t>Warmwasser</a:t>
            </a:r>
          </a:p>
          <a:p>
            <a:r>
              <a:rPr lang="de-DE" sz="1100" dirty="0"/>
              <a:t>Zirkulation</a:t>
            </a:r>
          </a:p>
          <a:p>
            <a:endParaRPr lang="de-DE" sz="1100" dirty="0"/>
          </a:p>
          <a:p>
            <a:r>
              <a:rPr lang="de-DE" sz="1100" dirty="0" smtClean="0"/>
              <a:t>Radiatoren</a:t>
            </a:r>
            <a:endParaRPr lang="de-AT" sz="1100" dirty="0"/>
          </a:p>
        </p:txBody>
      </p:sp>
      <p:sp>
        <p:nvSpPr>
          <p:cNvPr id="104" name="Textfeld 103"/>
          <p:cNvSpPr txBox="1"/>
          <p:nvPr/>
        </p:nvSpPr>
        <p:spPr>
          <a:xfrm>
            <a:off x="8150902" y="5045778"/>
            <a:ext cx="1027091" cy="1087683"/>
          </a:xfrm>
          <a:prstGeom prst="rect">
            <a:avLst/>
          </a:prstGeom>
          <a:noFill/>
        </p:spPr>
        <p:txBody>
          <a:bodyPr wrap="square" lIns="71323" tIns="35662" rIns="71323" bIns="35662" rtlCol="0">
            <a:spAutoFit/>
          </a:bodyPr>
          <a:lstStyle/>
          <a:p>
            <a:r>
              <a:rPr lang="de-DE" sz="1100" dirty="0"/>
              <a:t>Warmwasser</a:t>
            </a:r>
          </a:p>
          <a:p>
            <a:r>
              <a:rPr lang="de-DE" sz="1100" dirty="0"/>
              <a:t>Zirkulation</a:t>
            </a:r>
          </a:p>
          <a:p>
            <a:endParaRPr lang="de-DE" sz="1100" dirty="0"/>
          </a:p>
          <a:p>
            <a:endParaRPr lang="de-DE" sz="1100" dirty="0"/>
          </a:p>
          <a:p>
            <a:endParaRPr lang="de-DE" sz="1100" dirty="0"/>
          </a:p>
          <a:p>
            <a:r>
              <a:rPr lang="de-DE" sz="1100" dirty="0"/>
              <a:t>Radiatoren</a:t>
            </a:r>
            <a:endParaRPr lang="de-AT" sz="1100" dirty="0"/>
          </a:p>
        </p:txBody>
      </p:sp>
      <p:sp>
        <p:nvSpPr>
          <p:cNvPr id="114" name="Textfeld 113"/>
          <p:cNvSpPr txBox="1"/>
          <p:nvPr/>
        </p:nvSpPr>
        <p:spPr>
          <a:xfrm>
            <a:off x="8129911" y="1955380"/>
            <a:ext cx="999094" cy="410575"/>
          </a:xfrm>
          <a:prstGeom prst="rect">
            <a:avLst/>
          </a:prstGeom>
          <a:noFill/>
        </p:spPr>
        <p:txBody>
          <a:bodyPr wrap="square" lIns="71323" tIns="35662" rIns="71323" bIns="35662" rtlCol="0">
            <a:spAutoFit/>
          </a:bodyPr>
          <a:lstStyle/>
          <a:p>
            <a:r>
              <a:rPr lang="de-DE" sz="1100" dirty="0"/>
              <a:t>Allgemeinstrom/ Aufzüge</a:t>
            </a:r>
            <a:endParaRPr lang="de-AT" sz="1100" dirty="0"/>
          </a:p>
        </p:txBody>
      </p:sp>
      <p:pic>
        <p:nvPicPr>
          <p:cNvPr id="115" name="Grafik 114"/>
          <p:cNvPicPr>
            <a:picLocks noChangeAspect="1"/>
          </p:cNvPicPr>
          <p:nvPr/>
        </p:nvPicPr>
        <p:blipFill>
          <a:blip r:embed="rId4"/>
          <a:stretch>
            <a:fillRect/>
          </a:stretch>
        </p:blipFill>
        <p:spPr>
          <a:xfrm>
            <a:off x="7702335" y="1925134"/>
            <a:ext cx="357575" cy="495152"/>
          </a:xfrm>
          <a:prstGeom prst="rect">
            <a:avLst/>
          </a:prstGeom>
        </p:spPr>
      </p:pic>
      <p:pic>
        <p:nvPicPr>
          <p:cNvPr id="63" name="Inhaltsplatzhalter 3"/>
          <p:cNvPicPr>
            <a:picLocks noChangeAspect="1"/>
          </p:cNvPicPr>
          <p:nvPr/>
        </p:nvPicPr>
        <p:blipFill>
          <a:blip r:embed="rId5"/>
          <a:stretch>
            <a:fillRect/>
          </a:stretch>
        </p:blipFill>
        <p:spPr>
          <a:xfrm>
            <a:off x="1287379" y="1998404"/>
            <a:ext cx="693902" cy="979487"/>
          </a:xfrm>
          <a:prstGeom prst="rect">
            <a:avLst/>
          </a:prstGeom>
        </p:spPr>
      </p:pic>
      <p:sp>
        <p:nvSpPr>
          <p:cNvPr id="17" name="Rechteck 16"/>
          <p:cNvSpPr/>
          <p:nvPr/>
        </p:nvSpPr>
        <p:spPr>
          <a:xfrm>
            <a:off x="4745828" y="4039995"/>
            <a:ext cx="511385" cy="1270504"/>
          </a:xfrm>
          <a:prstGeom prst="rect">
            <a:avLst/>
          </a:prstGeom>
          <a:gradFill flip="none" rotWithShape="1">
            <a:gsLst>
              <a:gs pos="15000">
                <a:srgbClr val="FCD250"/>
              </a:gs>
              <a:gs pos="2000">
                <a:srgbClr val="FFC000"/>
              </a:gs>
              <a:gs pos="0">
                <a:schemeClr val="accent1">
                  <a:lumMod val="5000"/>
                  <a:lumOff val="95000"/>
                </a:schemeClr>
              </a:gs>
              <a:gs pos="50000">
                <a:srgbClr val="EAC543"/>
              </a:gs>
              <a:gs pos="71000">
                <a:srgbClr val="D9C97A"/>
              </a:gs>
              <a:gs pos="100000">
                <a:schemeClr val="accent1">
                  <a:lumMod val="45000"/>
                  <a:lumOff val="55000"/>
                </a:schemeClr>
              </a:gs>
              <a:gs pos="1000">
                <a:srgbClr val="F9E9B5"/>
              </a:gs>
              <a:gs pos="100000">
                <a:srgbClr val="B5D2EC"/>
              </a:gs>
              <a:gs pos="100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87" name="Textfeld 86"/>
          <p:cNvSpPr txBox="1"/>
          <p:nvPr/>
        </p:nvSpPr>
        <p:spPr>
          <a:xfrm>
            <a:off x="509106" y="6122996"/>
            <a:ext cx="913212" cy="241298"/>
          </a:xfrm>
          <a:prstGeom prst="rect">
            <a:avLst/>
          </a:prstGeom>
          <a:noFill/>
        </p:spPr>
        <p:txBody>
          <a:bodyPr wrap="square" lIns="71323" tIns="35662" rIns="71323" bIns="35662" rtlCol="0">
            <a:spAutoFit/>
          </a:bodyPr>
          <a:lstStyle/>
          <a:p>
            <a:r>
              <a:rPr lang="de-DE" sz="1100" dirty="0"/>
              <a:t>Frischluft</a:t>
            </a:r>
          </a:p>
        </p:txBody>
      </p:sp>
      <p:cxnSp>
        <p:nvCxnSpPr>
          <p:cNvPr id="105" name="Gerader Verbinder 104"/>
          <p:cNvCxnSpPr/>
          <p:nvPr/>
        </p:nvCxnSpPr>
        <p:spPr>
          <a:xfrm flipV="1">
            <a:off x="3915396" y="4245469"/>
            <a:ext cx="810734" cy="51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flipH="1">
            <a:off x="5531684" y="4328110"/>
            <a:ext cx="13793" cy="1545463"/>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a:xfrm>
            <a:off x="1452718" y="6160856"/>
            <a:ext cx="3561314" cy="0"/>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sp>
        <p:nvSpPr>
          <p:cNvPr id="150" name="Rechteck 149"/>
          <p:cNvSpPr/>
          <p:nvPr/>
        </p:nvSpPr>
        <p:spPr>
          <a:xfrm flipH="1">
            <a:off x="5014032" y="5810361"/>
            <a:ext cx="126273" cy="487346"/>
          </a:xfrm>
          <a:prstGeom prst="rect">
            <a:avLst/>
          </a:prstGeom>
          <a:gradFill flip="none" rotWithShape="1">
            <a:gsLst>
              <a:gs pos="0">
                <a:schemeClr val="accent2">
                  <a:lumMod val="0"/>
                  <a:lumOff val="100000"/>
                </a:schemeClr>
              </a:gs>
              <a:gs pos="51000">
                <a:schemeClr val="accent2">
                  <a:lumMod val="0"/>
                  <a:lumOff val="100000"/>
                </a:schemeClr>
              </a:gs>
              <a:gs pos="50000">
                <a:schemeClr val="accent2">
                  <a:lumMod val="100000"/>
                </a:schemeClr>
              </a:gs>
            </a:gsLst>
            <a:lin ang="27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cxnSp>
        <p:nvCxnSpPr>
          <p:cNvPr id="151" name="Gerader Verbinder 150"/>
          <p:cNvCxnSpPr/>
          <p:nvPr/>
        </p:nvCxnSpPr>
        <p:spPr>
          <a:xfrm flipV="1">
            <a:off x="5138820" y="5863761"/>
            <a:ext cx="413216" cy="19624"/>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sp>
        <p:nvSpPr>
          <p:cNvPr id="167" name="Textfeld 166"/>
          <p:cNvSpPr txBox="1"/>
          <p:nvPr/>
        </p:nvSpPr>
        <p:spPr>
          <a:xfrm>
            <a:off x="4682956" y="4232147"/>
            <a:ext cx="826430" cy="579852"/>
          </a:xfrm>
          <a:prstGeom prst="rect">
            <a:avLst/>
          </a:prstGeom>
          <a:noFill/>
        </p:spPr>
        <p:txBody>
          <a:bodyPr wrap="square" lIns="71323" tIns="35662" rIns="71323" bIns="35662" rtlCol="0">
            <a:spAutoFit/>
          </a:bodyPr>
          <a:lstStyle/>
          <a:p>
            <a:r>
              <a:rPr lang="de-DE" sz="1100" dirty="0"/>
              <a:t>WW-Speicher zentral</a:t>
            </a:r>
          </a:p>
        </p:txBody>
      </p:sp>
      <p:cxnSp>
        <p:nvCxnSpPr>
          <p:cNvPr id="107" name="Gerader Verbinder 102"/>
          <p:cNvCxnSpPr/>
          <p:nvPr/>
        </p:nvCxnSpPr>
        <p:spPr>
          <a:xfrm flipH="1">
            <a:off x="5361083" y="3979159"/>
            <a:ext cx="2" cy="15948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Gerader Verbinder 104"/>
          <p:cNvCxnSpPr/>
          <p:nvPr/>
        </p:nvCxnSpPr>
        <p:spPr>
          <a:xfrm>
            <a:off x="5268074" y="4149893"/>
            <a:ext cx="88217" cy="29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Textfeld 116"/>
          <p:cNvSpPr txBox="1"/>
          <p:nvPr/>
        </p:nvSpPr>
        <p:spPr>
          <a:xfrm>
            <a:off x="3233377" y="3225427"/>
            <a:ext cx="682021" cy="241298"/>
          </a:xfrm>
          <a:prstGeom prst="rect">
            <a:avLst/>
          </a:prstGeom>
          <a:noFill/>
        </p:spPr>
        <p:txBody>
          <a:bodyPr wrap="square" lIns="71323" tIns="35662" rIns="71323" bIns="35662" rtlCol="0">
            <a:spAutoFit/>
          </a:bodyPr>
          <a:lstStyle/>
          <a:p>
            <a:r>
              <a:rPr lang="de-DE" sz="1100" dirty="0"/>
              <a:t>Heizen</a:t>
            </a:r>
          </a:p>
        </p:txBody>
      </p:sp>
      <p:cxnSp>
        <p:nvCxnSpPr>
          <p:cNvPr id="136" name="Gerader Verbinder 29"/>
          <p:cNvCxnSpPr/>
          <p:nvPr/>
        </p:nvCxnSpPr>
        <p:spPr>
          <a:xfrm>
            <a:off x="6167704" y="2200610"/>
            <a:ext cx="1446515" cy="27899"/>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r Verbinder 29"/>
          <p:cNvCxnSpPr/>
          <p:nvPr/>
        </p:nvCxnSpPr>
        <p:spPr>
          <a:xfrm>
            <a:off x="6167704" y="2727134"/>
            <a:ext cx="1418993" cy="0"/>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Gerader Verbinder 29"/>
          <p:cNvCxnSpPr/>
          <p:nvPr/>
        </p:nvCxnSpPr>
        <p:spPr>
          <a:xfrm>
            <a:off x="5845004" y="4503338"/>
            <a:ext cx="1482696"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Gerader Verbinder 29"/>
          <p:cNvCxnSpPr/>
          <p:nvPr/>
        </p:nvCxnSpPr>
        <p:spPr>
          <a:xfrm flipV="1">
            <a:off x="5840538" y="6297706"/>
            <a:ext cx="1452278" cy="1"/>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rader Verbinder 29"/>
          <p:cNvCxnSpPr/>
          <p:nvPr/>
        </p:nvCxnSpPr>
        <p:spPr>
          <a:xfrm flipV="1">
            <a:off x="5559775" y="4345466"/>
            <a:ext cx="1450010" cy="19249"/>
          </a:xfrm>
          <a:prstGeom prst="line">
            <a:avLst/>
          </a:prstGeom>
          <a:ln w="38100">
            <a:solidFill>
              <a:srgbClr val="66FFF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rader Verbinder 29"/>
          <p:cNvCxnSpPr/>
          <p:nvPr/>
        </p:nvCxnSpPr>
        <p:spPr>
          <a:xfrm>
            <a:off x="5140306" y="6160856"/>
            <a:ext cx="1523301" cy="2309"/>
          </a:xfrm>
          <a:prstGeom prst="line">
            <a:avLst/>
          </a:prstGeom>
          <a:ln w="38100">
            <a:solidFill>
              <a:srgbClr val="66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hteck 117"/>
          <p:cNvSpPr/>
          <p:nvPr/>
        </p:nvSpPr>
        <p:spPr>
          <a:xfrm flipH="1">
            <a:off x="6913308" y="3584431"/>
            <a:ext cx="154844" cy="312215"/>
          </a:xfrm>
          <a:prstGeom prst="rect">
            <a:avLst/>
          </a:prstGeom>
          <a:gradFill flip="none" rotWithShape="1">
            <a:gsLst>
              <a:gs pos="0">
                <a:srgbClr val="FF0000"/>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pic>
        <p:nvPicPr>
          <p:cNvPr id="52" name="Grafik 51"/>
          <p:cNvPicPr>
            <a:picLocks noChangeAspect="1"/>
          </p:cNvPicPr>
          <p:nvPr/>
        </p:nvPicPr>
        <p:blipFill>
          <a:blip r:embed="rId6"/>
          <a:stretch>
            <a:fillRect/>
          </a:stretch>
        </p:blipFill>
        <p:spPr>
          <a:xfrm>
            <a:off x="7348039" y="5808273"/>
            <a:ext cx="619799" cy="677594"/>
          </a:xfrm>
          <a:prstGeom prst="rect">
            <a:avLst/>
          </a:prstGeom>
        </p:spPr>
      </p:pic>
      <p:pic>
        <p:nvPicPr>
          <p:cNvPr id="50" name="Grafik 49"/>
          <p:cNvPicPr>
            <a:picLocks noChangeAspect="1"/>
          </p:cNvPicPr>
          <p:nvPr/>
        </p:nvPicPr>
        <p:blipFill>
          <a:blip r:embed="rId7"/>
          <a:stretch>
            <a:fillRect/>
          </a:stretch>
        </p:blipFill>
        <p:spPr>
          <a:xfrm>
            <a:off x="2845072" y="3724981"/>
            <a:ext cx="1126322" cy="1104686"/>
          </a:xfrm>
          <a:prstGeom prst="rect">
            <a:avLst/>
          </a:prstGeom>
        </p:spPr>
      </p:pic>
      <p:pic>
        <p:nvPicPr>
          <p:cNvPr id="53" name="Grafik 52"/>
          <p:cNvPicPr>
            <a:picLocks noChangeAspect="1"/>
          </p:cNvPicPr>
          <p:nvPr/>
        </p:nvPicPr>
        <p:blipFill>
          <a:blip r:embed="rId6"/>
          <a:stretch>
            <a:fillRect/>
          </a:stretch>
        </p:blipFill>
        <p:spPr>
          <a:xfrm>
            <a:off x="7452519" y="4037100"/>
            <a:ext cx="619799" cy="677594"/>
          </a:xfrm>
          <a:prstGeom prst="rect">
            <a:avLst/>
          </a:prstGeom>
        </p:spPr>
      </p:pic>
    </p:spTree>
    <p:extLst>
      <p:ext uri="{BB962C8B-B14F-4D97-AF65-F5344CB8AC3E}">
        <p14:creationId xmlns:p14="http://schemas.microsoft.com/office/powerpoint/2010/main" val="1176005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476672"/>
            <a:ext cx="6840537" cy="622300"/>
          </a:xfrm>
        </p:spPr>
        <p:txBody>
          <a:bodyPr/>
          <a:lstStyle/>
          <a:p>
            <a:r>
              <a:rPr lang="de-AT" dirty="0" smtClean="0"/>
              <a:t>Bitte beachten	</a:t>
            </a:r>
            <a:endParaRPr lang="de-AT" dirty="0"/>
          </a:p>
        </p:txBody>
      </p:sp>
      <p:sp>
        <p:nvSpPr>
          <p:cNvPr id="3" name="Inhaltsplatzhalter 2"/>
          <p:cNvSpPr>
            <a:spLocks noGrp="1"/>
          </p:cNvSpPr>
          <p:nvPr>
            <p:ph idx="1"/>
          </p:nvPr>
        </p:nvSpPr>
        <p:spPr>
          <a:xfrm>
            <a:off x="251520" y="1340768"/>
            <a:ext cx="8784976" cy="4175125"/>
          </a:xfrm>
        </p:spPr>
        <p:txBody>
          <a:bodyPr/>
          <a:lstStyle/>
          <a:p>
            <a:pPr marL="0" indent="0">
              <a:buNone/>
            </a:pPr>
            <a:r>
              <a:rPr lang="de-AT" dirty="0" smtClean="0"/>
              <a:t>Achtung, Wiener Wetter aktuell, Anpassung gleich in PV-Sites etc. erforderlich</a:t>
            </a:r>
          </a:p>
          <a:p>
            <a:pPr marL="0" indent="0">
              <a:buNone/>
            </a:pPr>
            <a:r>
              <a:rPr lang="de-AT" dirty="0" smtClean="0"/>
              <a:t>Für Hinweise bei unglaubwürdigen Ergebnissen sind wir sehr dankbar</a:t>
            </a:r>
            <a:endParaRPr lang="de-AT" dirty="0"/>
          </a:p>
          <a:p>
            <a:pPr marL="0" indent="0">
              <a:buNone/>
            </a:pPr>
            <a:endParaRPr lang="de-AT" dirty="0" smtClean="0"/>
          </a:p>
          <a:p>
            <a:pPr lvl="1"/>
            <a:endParaRPr lang="de-AT" dirty="0"/>
          </a:p>
        </p:txBody>
      </p:sp>
      <p:sp>
        <p:nvSpPr>
          <p:cNvPr id="4" name="Foliennummernplatzhalter 3"/>
          <p:cNvSpPr>
            <a:spLocks noGrp="1"/>
          </p:cNvSpPr>
          <p:nvPr>
            <p:ph type="sldNum" sz="quarter" idx="10"/>
          </p:nvPr>
        </p:nvSpPr>
        <p:spPr/>
        <p:txBody>
          <a:bodyPr/>
          <a:lstStyle/>
          <a:p>
            <a:endParaRPr lang="de-AT" altLang="de-DE" smtClean="0"/>
          </a:p>
          <a:p>
            <a:fld id="{E2FFCCBE-A416-4B92-8FD0-8D432F5F637B}" type="slidenum">
              <a:rPr lang="de-AT" altLang="de-DE" sz="800" smtClean="0">
                <a:solidFill>
                  <a:srgbClr val="626B71"/>
                </a:solidFill>
              </a:rPr>
              <a:pPr/>
              <a:t>30</a:t>
            </a:fld>
            <a:endParaRPr lang="de-AT" altLang="de-DE" sz="800" dirty="0">
              <a:solidFill>
                <a:srgbClr val="626B71"/>
              </a:solidFill>
            </a:endParaRPr>
          </a:p>
        </p:txBody>
      </p:sp>
      <p:sp>
        <p:nvSpPr>
          <p:cNvPr id="5" name="Fußzeilenplatzhalter 4"/>
          <p:cNvSpPr>
            <a:spLocks noGrp="1"/>
          </p:cNvSpPr>
          <p:nvPr>
            <p:ph type="ftr" sz="quarter" idx="11"/>
          </p:nvPr>
        </p:nvSpPr>
        <p:spPr/>
        <p:txBody>
          <a:bodyPr/>
          <a:lstStyle/>
          <a:p>
            <a:pPr>
              <a:defRPr/>
            </a:pPr>
            <a:r>
              <a:rPr lang="de-AT" altLang="de-DE" smtClean="0"/>
              <a:t> © UAS Technikum Wien </a:t>
            </a:r>
            <a:endParaRPr lang="de-AT" altLang="de-DE"/>
          </a:p>
        </p:txBody>
      </p:sp>
    </p:spTree>
    <p:extLst>
      <p:ext uri="{BB962C8B-B14F-4D97-AF65-F5344CB8AC3E}">
        <p14:creationId xmlns:p14="http://schemas.microsoft.com/office/powerpoint/2010/main" val="841266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Gerader Verbinder 29"/>
          <p:cNvCxnSpPr/>
          <p:nvPr/>
        </p:nvCxnSpPr>
        <p:spPr>
          <a:xfrm>
            <a:off x="5277345" y="5550020"/>
            <a:ext cx="2300162" cy="12096"/>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r Verbinder 29"/>
          <p:cNvCxnSpPr/>
          <p:nvPr/>
        </p:nvCxnSpPr>
        <p:spPr>
          <a:xfrm>
            <a:off x="5345429" y="3753616"/>
            <a:ext cx="2241267" cy="29202"/>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38770" y="0"/>
            <a:ext cx="7789209" cy="961651"/>
          </a:xfrm>
        </p:spPr>
        <p:txBody>
          <a:bodyPr/>
          <a:lstStyle/>
          <a:p>
            <a:r>
              <a:rPr lang="de-DE" dirty="0" smtClean="0"/>
              <a:t>Wärmepumpen mit Flexibilität (</a:t>
            </a:r>
            <a:r>
              <a:rPr lang="de-DE" dirty="0"/>
              <a:t>DSM)</a:t>
            </a:r>
            <a:br>
              <a:rPr lang="de-DE" dirty="0"/>
            </a:br>
            <a:r>
              <a:rPr lang="de-DE" dirty="0"/>
              <a:t>abgebildet in </a:t>
            </a:r>
            <a:r>
              <a:rPr lang="de-DE" dirty="0" err="1"/>
              <a:t>Simulationsexcel</a:t>
            </a:r>
            <a:endParaRPr lang="de-AT" dirty="0"/>
          </a:p>
        </p:txBody>
      </p:sp>
      <p:pic>
        <p:nvPicPr>
          <p:cNvPr id="5" name="Grafik 4"/>
          <p:cNvPicPr>
            <a:picLocks noChangeAspect="1"/>
          </p:cNvPicPr>
          <p:nvPr/>
        </p:nvPicPr>
        <p:blipFill rotWithShape="1">
          <a:blip r:embed="rId2"/>
          <a:srcRect l="-1" t="1362" r="5483"/>
          <a:stretch/>
        </p:blipFill>
        <p:spPr>
          <a:xfrm>
            <a:off x="7674036" y="1225978"/>
            <a:ext cx="414173" cy="647293"/>
          </a:xfrm>
          <a:prstGeom prst="rect">
            <a:avLst/>
          </a:prstGeom>
        </p:spPr>
      </p:pic>
      <p:pic>
        <p:nvPicPr>
          <p:cNvPr id="6" name="Grafik 5"/>
          <p:cNvPicPr>
            <a:picLocks noChangeAspect="1"/>
          </p:cNvPicPr>
          <p:nvPr/>
        </p:nvPicPr>
        <p:blipFill>
          <a:blip r:embed="rId3"/>
          <a:stretch>
            <a:fillRect/>
          </a:stretch>
        </p:blipFill>
        <p:spPr>
          <a:xfrm>
            <a:off x="1346582" y="1682281"/>
            <a:ext cx="545294" cy="1018925"/>
          </a:xfrm>
          <a:prstGeom prst="rect">
            <a:avLst/>
          </a:prstGeom>
        </p:spPr>
      </p:pic>
      <p:pic>
        <p:nvPicPr>
          <p:cNvPr id="7" name="Grafik 6"/>
          <p:cNvPicPr>
            <a:picLocks noChangeAspect="1"/>
          </p:cNvPicPr>
          <p:nvPr/>
        </p:nvPicPr>
        <p:blipFill>
          <a:blip r:embed="rId4"/>
          <a:stretch>
            <a:fillRect/>
          </a:stretch>
        </p:blipFill>
        <p:spPr>
          <a:xfrm>
            <a:off x="1295008" y="1034820"/>
            <a:ext cx="514401" cy="633387"/>
          </a:xfrm>
          <a:prstGeom prst="rect">
            <a:avLst/>
          </a:prstGeom>
        </p:spPr>
      </p:pic>
      <p:pic>
        <p:nvPicPr>
          <p:cNvPr id="8" name="Grafik 7"/>
          <p:cNvPicPr>
            <a:picLocks noChangeAspect="1"/>
          </p:cNvPicPr>
          <p:nvPr/>
        </p:nvPicPr>
        <p:blipFill>
          <a:blip r:embed="rId5"/>
          <a:stretch>
            <a:fillRect/>
          </a:stretch>
        </p:blipFill>
        <p:spPr>
          <a:xfrm>
            <a:off x="4608200" y="2017065"/>
            <a:ext cx="511861" cy="566951"/>
          </a:xfrm>
          <a:prstGeom prst="rect">
            <a:avLst/>
          </a:prstGeom>
        </p:spPr>
      </p:pic>
      <p:pic>
        <p:nvPicPr>
          <p:cNvPr id="9" name="Grafik 8"/>
          <p:cNvPicPr>
            <a:picLocks noChangeAspect="1"/>
          </p:cNvPicPr>
          <p:nvPr/>
        </p:nvPicPr>
        <p:blipFill>
          <a:blip r:embed="rId6"/>
          <a:stretch>
            <a:fillRect/>
          </a:stretch>
        </p:blipFill>
        <p:spPr>
          <a:xfrm>
            <a:off x="7689927" y="2431331"/>
            <a:ext cx="382390" cy="648731"/>
          </a:xfrm>
          <a:prstGeom prst="rect">
            <a:avLst/>
          </a:prstGeom>
        </p:spPr>
      </p:pic>
      <p:sp>
        <p:nvSpPr>
          <p:cNvPr id="10" name="Rechteck 9"/>
          <p:cNvSpPr/>
          <p:nvPr/>
        </p:nvSpPr>
        <p:spPr>
          <a:xfrm>
            <a:off x="7277025" y="6628602"/>
            <a:ext cx="1934594" cy="164353"/>
          </a:xfrm>
          <a:prstGeom prst="rect">
            <a:avLst/>
          </a:prstGeom>
        </p:spPr>
        <p:txBody>
          <a:bodyPr wrap="none" lIns="71323" tIns="35662" rIns="71323" bIns="35662">
            <a:spAutoFit/>
          </a:bodyPr>
          <a:lstStyle/>
          <a:p>
            <a:r>
              <a:rPr lang="de-AT" sz="600" dirty="0"/>
              <a:t>Icons  zum Teil "</a:t>
            </a:r>
            <a:r>
              <a:rPr lang="de-AT" sz="600" dirty="0" err="1"/>
              <a:t>Designed</a:t>
            </a:r>
            <a:r>
              <a:rPr lang="de-AT" sz="600" dirty="0"/>
              <a:t> </a:t>
            </a:r>
            <a:r>
              <a:rPr lang="de-AT" sz="600" dirty="0" err="1"/>
              <a:t>by</a:t>
            </a:r>
            <a:r>
              <a:rPr lang="de-AT" sz="600" dirty="0"/>
              <a:t> </a:t>
            </a:r>
            <a:r>
              <a:rPr lang="de-AT" sz="600" dirty="0" err="1"/>
              <a:t>Macrovector</a:t>
            </a:r>
            <a:r>
              <a:rPr lang="de-AT" sz="600" dirty="0"/>
              <a:t> / </a:t>
            </a:r>
            <a:r>
              <a:rPr lang="de-AT" sz="600" dirty="0" err="1"/>
              <a:t>Freepik</a:t>
            </a:r>
            <a:r>
              <a:rPr lang="de-AT" sz="600" dirty="0"/>
              <a:t>"</a:t>
            </a:r>
          </a:p>
        </p:txBody>
      </p:sp>
      <p:sp>
        <p:nvSpPr>
          <p:cNvPr id="11" name="Textfeld 10"/>
          <p:cNvSpPr txBox="1"/>
          <p:nvPr/>
        </p:nvSpPr>
        <p:spPr>
          <a:xfrm>
            <a:off x="483850" y="1908111"/>
            <a:ext cx="962018" cy="579852"/>
          </a:xfrm>
          <a:prstGeom prst="rect">
            <a:avLst/>
          </a:prstGeom>
          <a:noFill/>
        </p:spPr>
        <p:txBody>
          <a:bodyPr wrap="square" lIns="71323" tIns="35662" rIns="71323" bIns="35662" rtlCol="0">
            <a:spAutoFit/>
          </a:bodyPr>
          <a:lstStyle/>
          <a:p>
            <a:r>
              <a:rPr lang="de-DE" sz="1100" dirty="0"/>
              <a:t>Windkraft</a:t>
            </a:r>
            <a:r>
              <a:rPr lang="de-AT" sz="1100" dirty="0"/>
              <a:t> Peak </a:t>
            </a:r>
            <a:r>
              <a:rPr lang="de-AT" sz="1100" dirty="0" err="1"/>
              <a:t>Shaving</a:t>
            </a:r>
            <a:endParaRPr lang="de-DE" sz="1100" dirty="0"/>
          </a:p>
        </p:txBody>
      </p:sp>
      <p:sp>
        <p:nvSpPr>
          <p:cNvPr id="12" name="Textfeld 11"/>
          <p:cNvSpPr txBox="1"/>
          <p:nvPr/>
        </p:nvSpPr>
        <p:spPr>
          <a:xfrm>
            <a:off x="537647" y="1176419"/>
            <a:ext cx="632706" cy="241298"/>
          </a:xfrm>
          <a:prstGeom prst="rect">
            <a:avLst/>
          </a:prstGeom>
          <a:noFill/>
        </p:spPr>
        <p:txBody>
          <a:bodyPr wrap="square" lIns="71323" tIns="35662" rIns="71323" bIns="35662" rtlCol="0">
            <a:spAutoFit/>
          </a:bodyPr>
          <a:lstStyle/>
          <a:p>
            <a:r>
              <a:rPr lang="de-DE" sz="1100" dirty="0"/>
              <a:t>PV</a:t>
            </a:r>
            <a:endParaRPr lang="de-AT" sz="1100" dirty="0"/>
          </a:p>
        </p:txBody>
      </p:sp>
      <p:sp>
        <p:nvSpPr>
          <p:cNvPr id="13" name="Textfeld 12"/>
          <p:cNvSpPr txBox="1"/>
          <p:nvPr/>
        </p:nvSpPr>
        <p:spPr>
          <a:xfrm>
            <a:off x="395536" y="2846139"/>
            <a:ext cx="811094" cy="410575"/>
          </a:xfrm>
          <a:prstGeom prst="rect">
            <a:avLst/>
          </a:prstGeom>
          <a:noFill/>
        </p:spPr>
        <p:txBody>
          <a:bodyPr wrap="square" lIns="71323" tIns="35662" rIns="71323" bIns="35662" rtlCol="0">
            <a:spAutoFit/>
          </a:bodyPr>
          <a:lstStyle/>
          <a:p>
            <a:r>
              <a:rPr lang="de-DE" sz="1100" dirty="0"/>
              <a:t>Stromnetz</a:t>
            </a:r>
          </a:p>
          <a:p>
            <a:r>
              <a:rPr lang="de-DE" sz="1100" dirty="0"/>
              <a:t>Mix A</a:t>
            </a:r>
            <a:endParaRPr lang="de-AT" sz="1100" dirty="0"/>
          </a:p>
        </p:txBody>
      </p:sp>
      <p:pic>
        <p:nvPicPr>
          <p:cNvPr id="19" name="Grafik 18"/>
          <p:cNvPicPr>
            <a:picLocks noChangeAspect="1"/>
          </p:cNvPicPr>
          <p:nvPr/>
        </p:nvPicPr>
        <p:blipFill>
          <a:blip r:embed="rId7"/>
          <a:stretch>
            <a:fillRect/>
          </a:stretch>
        </p:blipFill>
        <p:spPr>
          <a:xfrm>
            <a:off x="7303852" y="5780467"/>
            <a:ext cx="842253" cy="755171"/>
          </a:xfrm>
          <a:prstGeom prst="rect">
            <a:avLst/>
          </a:prstGeom>
        </p:spPr>
      </p:pic>
      <p:pic>
        <p:nvPicPr>
          <p:cNvPr id="20" name="Grafik 19"/>
          <p:cNvPicPr>
            <a:picLocks noChangeAspect="1"/>
          </p:cNvPicPr>
          <p:nvPr/>
        </p:nvPicPr>
        <p:blipFill rotWithShape="1">
          <a:blip r:embed="rId8"/>
          <a:srcRect t="5865" r="4363"/>
          <a:stretch/>
        </p:blipFill>
        <p:spPr>
          <a:xfrm>
            <a:off x="3419554" y="3239499"/>
            <a:ext cx="665252" cy="922000"/>
          </a:xfrm>
          <a:prstGeom prst="rect">
            <a:avLst/>
          </a:prstGeom>
        </p:spPr>
      </p:pic>
      <p:pic>
        <p:nvPicPr>
          <p:cNvPr id="21" name="Grafik 20"/>
          <p:cNvPicPr>
            <a:picLocks noChangeAspect="1"/>
          </p:cNvPicPr>
          <p:nvPr/>
        </p:nvPicPr>
        <p:blipFill>
          <a:blip r:embed="rId9"/>
          <a:stretch>
            <a:fillRect/>
          </a:stretch>
        </p:blipFill>
        <p:spPr>
          <a:xfrm>
            <a:off x="1398767" y="4364714"/>
            <a:ext cx="471524" cy="824626"/>
          </a:xfrm>
          <a:prstGeom prst="rect">
            <a:avLst/>
          </a:prstGeom>
        </p:spPr>
      </p:pic>
      <p:sp>
        <p:nvSpPr>
          <p:cNvPr id="23" name="Textfeld 22"/>
          <p:cNvSpPr txBox="1"/>
          <p:nvPr/>
        </p:nvSpPr>
        <p:spPr>
          <a:xfrm>
            <a:off x="395537" y="4758539"/>
            <a:ext cx="1049087" cy="241298"/>
          </a:xfrm>
          <a:prstGeom prst="rect">
            <a:avLst/>
          </a:prstGeom>
          <a:noFill/>
        </p:spPr>
        <p:txBody>
          <a:bodyPr wrap="square" lIns="71323" tIns="35662" rIns="71323" bIns="35662" rtlCol="0">
            <a:spAutoFit/>
          </a:bodyPr>
          <a:lstStyle/>
          <a:p>
            <a:r>
              <a:rPr lang="de-DE" sz="1100" dirty="0" err="1"/>
              <a:t>Erdsondenfeld</a:t>
            </a:r>
            <a:endParaRPr lang="de-AT" sz="1100" dirty="0"/>
          </a:p>
        </p:txBody>
      </p:sp>
      <p:cxnSp>
        <p:nvCxnSpPr>
          <p:cNvPr id="30" name="Gerader Verbinder 29"/>
          <p:cNvCxnSpPr/>
          <p:nvPr/>
        </p:nvCxnSpPr>
        <p:spPr>
          <a:xfrm flipV="1">
            <a:off x="2805467" y="3901675"/>
            <a:ext cx="697208" cy="4697"/>
          </a:xfrm>
          <a:prstGeom prst="line">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a:xfrm flipV="1">
            <a:off x="2058048" y="1160584"/>
            <a:ext cx="1205500" cy="44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a:xfrm flipH="1">
            <a:off x="3236614" y="1183087"/>
            <a:ext cx="9941" cy="382706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Textfeld 57"/>
          <p:cNvSpPr txBox="1"/>
          <p:nvPr/>
        </p:nvSpPr>
        <p:spPr>
          <a:xfrm>
            <a:off x="4505520" y="2546092"/>
            <a:ext cx="795799" cy="410575"/>
          </a:xfrm>
          <a:prstGeom prst="rect">
            <a:avLst/>
          </a:prstGeom>
          <a:noFill/>
        </p:spPr>
        <p:txBody>
          <a:bodyPr wrap="square" lIns="71323" tIns="35662" rIns="71323" bIns="35662" rtlCol="0">
            <a:spAutoFit/>
          </a:bodyPr>
          <a:lstStyle/>
          <a:p>
            <a:r>
              <a:rPr lang="de-DE" sz="1100" dirty="0"/>
              <a:t>Batterie (optional)</a:t>
            </a:r>
            <a:endParaRPr lang="de-AT" sz="1100" dirty="0"/>
          </a:p>
        </p:txBody>
      </p:sp>
      <p:cxnSp>
        <p:nvCxnSpPr>
          <p:cNvPr id="62" name="Gerader Verbinder 61"/>
          <p:cNvCxnSpPr/>
          <p:nvPr/>
        </p:nvCxnSpPr>
        <p:spPr>
          <a:xfrm>
            <a:off x="3262206" y="3472065"/>
            <a:ext cx="280708" cy="22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Gerader Verbinder 64"/>
          <p:cNvCxnSpPr/>
          <p:nvPr/>
        </p:nvCxnSpPr>
        <p:spPr>
          <a:xfrm>
            <a:off x="6175948" y="1177278"/>
            <a:ext cx="1335977" cy="580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p:nvPr/>
        </p:nvCxnSpPr>
        <p:spPr>
          <a:xfrm>
            <a:off x="6165501" y="1160584"/>
            <a:ext cx="3223" cy="158555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1" name="Textfeld 70"/>
          <p:cNvSpPr txBox="1"/>
          <p:nvPr/>
        </p:nvSpPr>
        <p:spPr>
          <a:xfrm>
            <a:off x="8138985" y="822611"/>
            <a:ext cx="870344" cy="410575"/>
          </a:xfrm>
          <a:prstGeom prst="rect">
            <a:avLst/>
          </a:prstGeom>
          <a:noFill/>
        </p:spPr>
        <p:txBody>
          <a:bodyPr wrap="square" lIns="71323" tIns="35662" rIns="71323" bIns="35662" rtlCol="0">
            <a:spAutoFit/>
          </a:bodyPr>
          <a:lstStyle/>
          <a:p>
            <a:r>
              <a:rPr lang="de-DE" sz="1100" dirty="0"/>
              <a:t>Überschüsse ins Netz</a:t>
            </a:r>
            <a:endParaRPr lang="de-AT" sz="1100" dirty="0"/>
          </a:p>
        </p:txBody>
      </p:sp>
      <p:sp>
        <p:nvSpPr>
          <p:cNvPr id="72" name="Textfeld 71"/>
          <p:cNvSpPr txBox="1"/>
          <p:nvPr/>
        </p:nvSpPr>
        <p:spPr>
          <a:xfrm>
            <a:off x="8072318" y="2584015"/>
            <a:ext cx="1072908" cy="241298"/>
          </a:xfrm>
          <a:prstGeom prst="rect">
            <a:avLst/>
          </a:prstGeom>
          <a:noFill/>
        </p:spPr>
        <p:txBody>
          <a:bodyPr wrap="square" lIns="71323" tIns="35662" rIns="71323" bIns="35662" rtlCol="0">
            <a:spAutoFit/>
          </a:bodyPr>
          <a:lstStyle/>
          <a:p>
            <a:r>
              <a:rPr lang="de-DE" sz="1100" dirty="0" smtClean="0"/>
              <a:t>Betriebsstrom</a:t>
            </a:r>
            <a:endParaRPr lang="de-DE" sz="1100" dirty="0"/>
          </a:p>
        </p:txBody>
      </p:sp>
      <p:sp>
        <p:nvSpPr>
          <p:cNvPr id="73" name="Textfeld 72"/>
          <p:cNvSpPr txBox="1"/>
          <p:nvPr/>
        </p:nvSpPr>
        <p:spPr>
          <a:xfrm>
            <a:off x="3270532" y="4108321"/>
            <a:ext cx="1209423" cy="410575"/>
          </a:xfrm>
          <a:prstGeom prst="rect">
            <a:avLst/>
          </a:prstGeom>
          <a:noFill/>
        </p:spPr>
        <p:txBody>
          <a:bodyPr wrap="square" lIns="71323" tIns="35662" rIns="71323" bIns="35662" rtlCol="0">
            <a:spAutoFit/>
          </a:bodyPr>
          <a:lstStyle/>
          <a:p>
            <a:pPr algn="ctr"/>
            <a:r>
              <a:rPr lang="de-DE" sz="1100" dirty="0"/>
              <a:t>Wärmepumpen</a:t>
            </a:r>
          </a:p>
          <a:p>
            <a:pPr algn="ctr"/>
            <a:r>
              <a:rPr lang="de-DE" sz="1100" dirty="0"/>
              <a:t>zentral</a:t>
            </a:r>
            <a:endParaRPr lang="de-AT" sz="1100" dirty="0"/>
          </a:p>
        </p:txBody>
      </p:sp>
      <p:pic>
        <p:nvPicPr>
          <p:cNvPr id="75" name="Grafik 74"/>
          <p:cNvPicPr>
            <a:picLocks noChangeAspect="1"/>
          </p:cNvPicPr>
          <p:nvPr/>
        </p:nvPicPr>
        <p:blipFill>
          <a:blip r:embed="rId7"/>
          <a:stretch>
            <a:fillRect/>
          </a:stretch>
        </p:blipFill>
        <p:spPr>
          <a:xfrm>
            <a:off x="7310489" y="4020704"/>
            <a:ext cx="842253" cy="755171"/>
          </a:xfrm>
          <a:prstGeom prst="rect">
            <a:avLst/>
          </a:prstGeom>
        </p:spPr>
      </p:pic>
      <p:sp>
        <p:nvSpPr>
          <p:cNvPr id="78" name="Rechteck 77"/>
          <p:cNvSpPr/>
          <p:nvPr/>
        </p:nvSpPr>
        <p:spPr>
          <a:xfrm>
            <a:off x="6175946" y="3231907"/>
            <a:ext cx="1974954" cy="1534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79" name="Textfeld 78"/>
          <p:cNvSpPr txBox="1"/>
          <p:nvPr/>
        </p:nvSpPr>
        <p:spPr>
          <a:xfrm>
            <a:off x="6214807" y="3563901"/>
            <a:ext cx="722780" cy="918406"/>
          </a:xfrm>
          <a:prstGeom prst="rect">
            <a:avLst/>
          </a:prstGeom>
          <a:noFill/>
        </p:spPr>
        <p:txBody>
          <a:bodyPr wrap="square" lIns="71323" tIns="35662" rIns="71323" bIns="35662" rtlCol="0">
            <a:spAutoFit/>
          </a:bodyPr>
          <a:lstStyle/>
          <a:p>
            <a:r>
              <a:rPr lang="de-DE" sz="1100" dirty="0">
                <a:solidFill>
                  <a:srgbClr val="00B050"/>
                </a:solidFill>
              </a:rPr>
              <a:t>Büro, </a:t>
            </a:r>
          </a:p>
          <a:p>
            <a:r>
              <a:rPr lang="de-DE" sz="1100" dirty="0">
                <a:solidFill>
                  <a:srgbClr val="00B050"/>
                </a:solidFill>
              </a:rPr>
              <a:t>Gewerbe,</a:t>
            </a:r>
          </a:p>
          <a:p>
            <a:r>
              <a:rPr lang="de-DE" sz="1100" dirty="0">
                <a:solidFill>
                  <a:srgbClr val="00B050"/>
                </a:solidFill>
              </a:rPr>
              <a:t>Handel</a:t>
            </a:r>
          </a:p>
          <a:p>
            <a:endParaRPr lang="de-AT" sz="1100" dirty="0">
              <a:solidFill>
                <a:srgbClr val="00B050"/>
              </a:solidFill>
            </a:endParaRPr>
          </a:p>
        </p:txBody>
      </p:sp>
      <p:sp>
        <p:nvSpPr>
          <p:cNvPr id="80" name="Rechteck 79"/>
          <p:cNvSpPr/>
          <p:nvPr/>
        </p:nvSpPr>
        <p:spPr>
          <a:xfrm>
            <a:off x="6179169" y="4970812"/>
            <a:ext cx="1974954" cy="1534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81" name="Textfeld 80"/>
          <p:cNvSpPr txBox="1"/>
          <p:nvPr/>
        </p:nvSpPr>
        <p:spPr>
          <a:xfrm>
            <a:off x="6292949" y="5320818"/>
            <a:ext cx="833032" cy="241298"/>
          </a:xfrm>
          <a:prstGeom prst="rect">
            <a:avLst/>
          </a:prstGeom>
          <a:noFill/>
        </p:spPr>
        <p:txBody>
          <a:bodyPr wrap="square" lIns="71323" tIns="35662" rIns="71323" bIns="35662" rtlCol="0">
            <a:spAutoFit/>
          </a:bodyPr>
          <a:lstStyle/>
          <a:p>
            <a:r>
              <a:rPr lang="de-DE" sz="1100" dirty="0">
                <a:solidFill>
                  <a:srgbClr val="00B050"/>
                </a:solidFill>
              </a:rPr>
              <a:t>Wohnen</a:t>
            </a:r>
          </a:p>
        </p:txBody>
      </p:sp>
      <p:cxnSp>
        <p:nvCxnSpPr>
          <p:cNvPr id="84" name="Gerader Verbinder 83"/>
          <p:cNvCxnSpPr/>
          <p:nvPr/>
        </p:nvCxnSpPr>
        <p:spPr>
          <a:xfrm flipH="1">
            <a:off x="5840539" y="3847777"/>
            <a:ext cx="8933" cy="24641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Gerader Verbinder 85"/>
          <p:cNvCxnSpPr/>
          <p:nvPr/>
        </p:nvCxnSpPr>
        <p:spPr>
          <a:xfrm>
            <a:off x="4091105" y="3842770"/>
            <a:ext cx="1762088" cy="1001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94" name="Textfeld 93"/>
          <p:cNvSpPr txBox="1"/>
          <p:nvPr/>
        </p:nvSpPr>
        <p:spPr>
          <a:xfrm>
            <a:off x="4864130" y="6463777"/>
            <a:ext cx="826430" cy="241298"/>
          </a:xfrm>
          <a:prstGeom prst="rect">
            <a:avLst/>
          </a:prstGeom>
          <a:noFill/>
        </p:spPr>
        <p:txBody>
          <a:bodyPr wrap="square" lIns="71323" tIns="35662" rIns="71323" bIns="35662" rtlCol="0">
            <a:spAutoFit/>
          </a:bodyPr>
          <a:lstStyle/>
          <a:p>
            <a:r>
              <a:rPr lang="de-DE" sz="1100" dirty="0"/>
              <a:t>WRG</a:t>
            </a:r>
            <a:endParaRPr lang="de-AT" sz="1100" dirty="0"/>
          </a:p>
        </p:txBody>
      </p:sp>
      <p:pic>
        <p:nvPicPr>
          <p:cNvPr id="95" name="Grafik 94"/>
          <p:cNvPicPr>
            <a:picLocks noChangeAspect="1"/>
          </p:cNvPicPr>
          <p:nvPr/>
        </p:nvPicPr>
        <p:blipFill>
          <a:blip r:embed="rId10"/>
          <a:stretch>
            <a:fillRect/>
          </a:stretch>
        </p:blipFill>
        <p:spPr>
          <a:xfrm>
            <a:off x="7567093" y="3323306"/>
            <a:ext cx="479181" cy="716688"/>
          </a:xfrm>
          <a:prstGeom prst="rect">
            <a:avLst/>
          </a:prstGeom>
        </p:spPr>
      </p:pic>
      <p:pic>
        <p:nvPicPr>
          <p:cNvPr id="97" name="Grafik 96"/>
          <p:cNvPicPr>
            <a:picLocks noChangeAspect="1"/>
          </p:cNvPicPr>
          <p:nvPr/>
        </p:nvPicPr>
        <p:blipFill>
          <a:blip r:embed="rId10"/>
          <a:stretch>
            <a:fillRect/>
          </a:stretch>
        </p:blipFill>
        <p:spPr>
          <a:xfrm>
            <a:off x="7567093" y="5093671"/>
            <a:ext cx="479181" cy="716688"/>
          </a:xfrm>
          <a:prstGeom prst="rect">
            <a:avLst/>
          </a:prstGeom>
        </p:spPr>
      </p:pic>
      <p:sp>
        <p:nvSpPr>
          <p:cNvPr id="99" name="Textfeld 98"/>
          <p:cNvSpPr txBox="1"/>
          <p:nvPr/>
        </p:nvSpPr>
        <p:spPr>
          <a:xfrm>
            <a:off x="8244323" y="3228796"/>
            <a:ext cx="878350" cy="1087683"/>
          </a:xfrm>
          <a:prstGeom prst="rect">
            <a:avLst/>
          </a:prstGeom>
          <a:noFill/>
        </p:spPr>
        <p:txBody>
          <a:bodyPr wrap="square" lIns="71323" tIns="35662" rIns="71323" bIns="35662" rtlCol="0">
            <a:spAutoFit/>
          </a:bodyPr>
          <a:lstStyle/>
          <a:p>
            <a:r>
              <a:rPr lang="de-DE" sz="1100" dirty="0"/>
              <a:t>Warmwasser </a:t>
            </a:r>
            <a:r>
              <a:rPr lang="de-DE" sz="1100" dirty="0" smtClean="0"/>
              <a:t>Zirkulation</a:t>
            </a:r>
            <a:endParaRPr lang="de-DE" sz="1100" dirty="0"/>
          </a:p>
          <a:p>
            <a:endParaRPr lang="de-DE" sz="1100" dirty="0"/>
          </a:p>
          <a:p>
            <a:r>
              <a:rPr lang="de-DE" sz="1100" dirty="0"/>
              <a:t>Betonkern- </a:t>
            </a:r>
            <a:r>
              <a:rPr lang="de-DE" sz="1100" dirty="0" err="1"/>
              <a:t>aktivierung</a:t>
            </a:r>
            <a:endParaRPr lang="de-AT" sz="1100" dirty="0"/>
          </a:p>
        </p:txBody>
      </p:sp>
      <p:sp>
        <p:nvSpPr>
          <p:cNvPr id="104" name="Textfeld 103"/>
          <p:cNvSpPr txBox="1"/>
          <p:nvPr/>
        </p:nvSpPr>
        <p:spPr>
          <a:xfrm>
            <a:off x="8150902" y="5045778"/>
            <a:ext cx="1027091" cy="918406"/>
          </a:xfrm>
          <a:prstGeom prst="rect">
            <a:avLst/>
          </a:prstGeom>
          <a:noFill/>
        </p:spPr>
        <p:txBody>
          <a:bodyPr wrap="square" lIns="71323" tIns="35662" rIns="71323" bIns="35662" rtlCol="0">
            <a:spAutoFit/>
          </a:bodyPr>
          <a:lstStyle/>
          <a:p>
            <a:r>
              <a:rPr lang="de-DE" sz="1100" dirty="0"/>
              <a:t>Warmwasser</a:t>
            </a:r>
          </a:p>
          <a:p>
            <a:r>
              <a:rPr lang="de-DE" sz="1100" dirty="0" smtClean="0"/>
              <a:t>Zirkulation</a:t>
            </a:r>
            <a:endParaRPr lang="de-DE" sz="1100" dirty="0"/>
          </a:p>
          <a:p>
            <a:endParaRPr lang="de-DE" sz="1100" dirty="0"/>
          </a:p>
          <a:p>
            <a:r>
              <a:rPr lang="de-DE" sz="1100" dirty="0"/>
              <a:t>Fußboden-heizung</a:t>
            </a:r>
            <a:endParaRPr lang="de-AT" sz="1100" dirty="0"/>
          </a:p>
        </p:txBody>
      </p:sp>
      <p:sp>
        <p:nvSpPr>
          <p:cNvPr id="114" name="Textfeld 113"/>
          <p:cNvSpPr txBox="1"/>
          <p:nvPr/>
        </p:nvSpPr>
        <p:spPr>
          <a:xfrm>
            <a:off x="8129911" y="1955380"/>
            <a:ext cx="999094" cy="410575"/>
          </a:xfrm>
          <a:prstGeom prst="rect">
            <a:avLst/>
          </a:prstGeom>
          <a:noFill/>
        </p:spPr>
        <p:txBody>
          <a:bodyPr wrap="square" lIns="71323" tIns="35662" rIns="71323" bIns="35662" rtlCol="0">
            <a:spAutoFit/>
          </a:bodyPr>
          <a:lstStyle/>
          <a:p>
            <a:r>
              <a:rPr lang="de-DE" sz="1100" dirty="0"/>
              <a:t>Allgemeinstrom/ Aufzüge</a:t>
            </a:r>
            <a:endParaRPr lang="de-AT" sz="1100" dirty="0"/>
          </a:p>
        </p:txBody>
      </p:sp>
      <p:pic>
        <p:nvPicPr>
          <p:cNvPr id="115" name="Grafik 114"/>
          <p:cNvPicPr>
            <a:picLocks noChangeAspect="1"/>
          </p:cNvPicPr>
          <p:nvPr/>
        </p:nvPicPr>
        <p:blipFill>
          <a:blip r:embed="rId11"/>
          <a:stretch>
            <a:fillRect/>
          </a:stretch>
        </p:blipFill>
        <p:spPr>
          <a:xfrm>
            <a:off x="7702335" y="1925134"/>
            <a:ext cx="357575" cy="495152"/>
          </a:xfrm>
          <a:prstGeom prst="rect">
            <a:avLst/>
          </a:prstGeom>
        </p:spPr>
      </p:pic>
      <p:cxnSp>
        <p:nvCxnSpPr>
          <p:cNvPr id="56" name="Gerader Verbinder 55"/>
          <p:cNvCxnSpPr/>
          <p:nvPr/>
        </p:nvCxnSpPr>
        <p:spPr>
          <a:xfrm flipV="1">
            <a:off x="2036084" y="2148737"/>
            <a:ext cx="1205500" cy="44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flipV="1">
            <a:off x="2029025" y="3073378"/>
            <a:ext cx="1205500" cy="44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63" name="Inhaltsplatzhalter 3"/>
          <p:cNvPicPr>
            <a:picLocks noChangeAspect="1"/>
          </p:cNvPicPr>
          <p:nvPr/>
        </p:nvPicPr>
        <p:blipFill>
          <a:blip r:embed="rId12"/>
          <a:stretch>
            <a:fillRect/>
          </a:stretch>
        </p:blipFill>
        <p:spPr>
          <a:xfrm>
            <a:off x="1295008" y="2615870"/>
            <a:ext cx="693902" cy="979487"/>
          </a:xfrm>
          <a:prstGeom prst="rect">
            <a:avLst/>
          </a:prstGeom>
        </p:spPr>
      </p:pic>
      <p:pic>
        <p:nvPicPr>
          <p:cNvPr id="64" name="Inhaltsplatzhalter 3"/>
          <p:cNvPicPr>
            <a:picLocks noChangeAspect="1"/>
          </p:cNvPicPr>
          <p:nvPr/>
        </p:nvPicPr>
        <p:blipFill>
          <a:blip r:embed="rId12"/>
          <a:stretch>
            <a:fillRect/>
          </a:stretch>
        </p:blipFill>
        <p:spPr>
          <a:xfrm>
            <a:off x="7660316" y="615285"/>
            <a:ext cx="441611" cy="623363"/>
          </a:xfrm>
          <a:prstGeom prst="rect">
            <a:avLst/>
          </a:prstGeom>
        </p:spPr>
      </p:pic>
      <p:sp>
        <p:nvSpPr>
          <p:cNvPr id="67" name="Textfeld 66"/>
          <p:cNvSpPr txBox="1"/>
          <p:nvPr/>
        </p:nvSpPr>
        <p:spPr>
          <a:xfrm>
            <a:off x="8150901" y="1504188"/>
            <a:ext cx="888196" cy="241298"/>
          </a:xfrm>
          <a:prstGeom prst="rect">
            <a:avLst/>
          </a:prstGeom>
          <a:noFill/>
        </p:spPr>
        <p:txBody>
          <a:bodyPr wrap="square" lIns="71323" tIns="35662" rIns="71323" bIns="35662" rtlCol="0">
            <a:spAutoFit/>
          </a:bodyPr>
          <a:lstStyle/>
          <a:p>
            <a:r>
              <a:rPr lang="de-DE" sz="1100" dirty="0"/>
              <a:t>E- Mobilität</a:t>
            </a:r>
            <a:endParaRPr lang="de-AT" sz="1100" dirty="0"/>
          </a:p>
        </p:txBody>
      </p:sp>
      <p:sp>
        <p:nvSpPr>
          <p:cNvPr id="17" name="Rechteck 16"/>
          <p:cNvSpPr/>
          <p:nvPr/>
        </p:nvSpPr>
        <p:spPr>
          <a:xfrm>
            <a:off x="4745828" y="4464683"/>
            <a:ext cx="511385" cy="1270504"/>
          </a:xfrm>
          <a:prstGeom prst="rect">
            <a:avLst/>
          </a:prstGeom>
          <a:gradFill flip="none" rotWithShape="1">
            <a:gsLst>
              <a:gs pos="15000">
                <a:srgbClr val="FCD250"/>
              </a:gs>
              <a:gs pos="2000">
                <a:srgbClr val="FFC000"/>
              </a:gs>
              <a:gs pos="0">
                <a:schemeClr val="accent1">
                  <a:lumMod val="5000"/>
                  <a:lumOff val="95000"/>
                </a:schemeClr>
              </a:gs>
              <a:gs pos="50000">
                <a:srgbClr val="EAC543"/>
              </a:gs>
              <a:gs pos="71000">
                <a:srgbClr val="D9C97A"/>
              </a:gs>
              <a:gs pos="100000">
                <a:schemeClr val="accent1">
                  <a:lumMod val="45000"/>
                  <a:lumOff val="55000"/>
                </a:schemeClr>
              </a:gs>
              <a:gs pos="1000">
                <a:srgbClr val="F9E9B5"/>
              </a:gs>
              <a:gs pos="100000">
                <a:srgbClr val="B5D2EC"/>
              </a:gs>
              <a:gs pos="100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sp>
        <p:nvSpPr>
          <p:cNvPr id="85" name="Textfeld 84"/>
          <p:cNvSpPr txBox="1"/>
          <p:nvPr/>
        </p:nvSpPr>
        <p:spPr>
          <a:xfrm>
            <a:off x="323529" y="3717093"/>
            <a:ext cx="938569" cy="410575"/>
          </a:xfrm>
          <a:prstGeom prst="rect">
            <a:avLst/>
          </a:prstGeom>
          <a:noFill/>
        </p:spPr>
        <p:txBody>
          <a:bodyPr wrap="square" lIns="71323" tIns="35662" rIns="71323" bIns="35662" rtlCol="0">
            <a:spAutoFit/>
          </a:bodyPr>
          <a:lstStyle/>
          <a:p>
            <a:r>
              <a:rPr lang="de-DE" sz="1100" dirty="0" smtClean="0"/>
              <a:t>Grundwasser-nutzung</a:t>
            </a:r>
            <a:endParaRPr lang="de-AT" sz="1100" dirty="0"/>
          </a:p>
        </p:txBody>
      </p:sp>
      <p:sp>
        <p:nvSpPr>
          <p:cNvPr id="87" name="Textfeld 86"/>
          <p:cNvSpPr txBox="1"/>
          <p:nvPr/>
        </p:nvSpPr>
        <p:spPr>
          <a:xfrm>
            <a:off x="609032" y="6392796"/>
            <a:ext cx="913212" cy="241298"/>
          </a:xfrm>
          <a:prstGeom prst="rect">
            <a:avLst/>
          </a:prstGeom>
          <a:noFill/>
        </p:spPr>
        <p:txBody>
          <a:bodyPr wrap="square" lIns="71323" tIns="35662" rIns="71323" bIns="35662" rtlCol="0">
            <a:spAutoFit/>
          </a:bodyPr>
          <a:lstStyle/>
          <a:p>
            <a:r>
              <a:rPr lang="de-DE" sz="1100" dirty="0"/>
              <a:t>Frischluft</a:t>
            </a:r>
          </a:p>
        </p:txBody>
      </p:sp>
      <p:cxnSp>
        <p:nvCxnSpPr>
          <p:cNvPr id="103" name="Gerader Verbinder 102"/>
          <p:cNvCxnSpPr/>
          <p:nvPr/>
        </p:nvCxnSpPr>
        <p:spPr>
          <a:xfrm flipH="1">
            <a:off x="4485138" y="4498237"/>
            <a:ext cx="3893" cy="6646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a:xfrm flipV="1">
            <a:off x="4479955" y="4515905"/>
            <a:ext cx="297926" cy="47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flipV="1">
            <a:off x="2058047" y="4708799"/>
            <a:ext cx="732002" cy="131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a:xfrm>
            <a:off x="2790486" y="3888856"/>
            <a:ext cx="3737" cy="162438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4033375" y="5162922"/>
            <a:ext cx="451763" cy="4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0" name="Grafik 139"/>
          <p:cNvPicPr>
            <a:picLocks noChangeAspect="1"/>
          </p:cNvPicPr>
          <p:nvPr/>
        </p:nvPicPr>
        <p:blipFill>
          <a:blip r:embed="rId13"/>
          <a:stretch>
            <a:fillRect/>
          </a:stretch>
        </p:blipFill>
        <p:spPr>
          <a:xfrm rot="16200000">
            <a:off x="1002098" y="5558644"/>
            <a:ext cx="843283" cy="363221"/>
          </a:xfrm>
          <a:prstGeom prst="rect">
            <a:avLst/>
          </a:prstGeom>
        </p:spPr>
      </p:pic>
      <p:cxnSp>
        <p:nvCxnSpPr>
          <p:cNvPr id="142" name="Gerader Verbinder 141"/>
          <p:cNvCxnSpPr/>
          <p:nvPr/>
        </p:nvCxnSpPr>
        <p:spPr>
          <a:xfrm flipH="1">
            <a:off x="5517894" y="4328110"/>
            <a:ext cx="27583" cy="1801720"/>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a:stCxn id="87" idx="3"/>
          </p:cNvCxnSpPr>
          <p:nvPr/>
        </p:nvCxnSpPr>
        <p:spPr>
          <a:xfrm>
            <a:off x="1522244" y="6513445"/>
            <a:ext cx="3030060" cy="22192"/>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49" name="Gerader Verbinder 148"/>
          <p:cNvCxnSpPr/>
          <p:nvPr/>
        </p:nvCxnSpPr>
        <p:spPr>
          <a:xfrm>
            <a:off x="3257889" y="2059550"/>
            <a:ext cx="197041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Rechteck 149"/>
          <p:cNvSpPr/>
          <p:nvPr/>
        </p:nvSpPr>
        <p:spPr>
          <a:xfrm flipH="1">
            <a:off x="5007802" y="5810359"/>
            <a:ext cx="132505" cy="695383"/>
          </a:xfrm>
          <a:prstGeom prst="rect">
            <a:avLst/>
          </a:prstGeom>
          <a:gradFill flip="none" rotWithShape="1">
            <a:gsLst>
              <a:gs pos="0">
                <a:schemeClr val="accent2">
                  <a:lumMod val="0"/>
                  <a:lumOff val="100000"/>
                </a:schemeClr>
              </a:gs>
              <a:gs pos="51000">
                <a:schemeClr val="accent2">
                  <a:lumMod val="0"/>
                  <a:lumOff val="100000"/>
                </a:schemeClr>
              </a:gs>
              <a:gs pos="50000">
                <a:schemeClr val="accent2">
                  <a:lumMod val="100000"/>
                </a:schemeClr>
              </a:gs>
            </a:gsLst>
            <a:lin ang="270000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de-AT"/>
          </a:p>
        </p:txBody>
      </p:sp>
      <p:cxnSp>
        <p:nvCxnSpPr>
          <p:cNvPr id="151" name="Gerader Verbinder 150"/>
          <p:cNvCxnSpPr/>
          <p:nvPr/>
        </p:nvCxnSpPr>
        <p:spPr>
          <a:xfrm>
            <a:off x="5151342" y="5854132"/>
            <a:ext cx="366038" cy="7848"/>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56" name="Gerader Verbinder 155"/>
          <p:cNvCxnSpPr/>
          <p:nvPr/>
        </p:nvCxnSpPr>
        <p:spPr>
          <a:xfrm>
            <a:off x="4548833" y="6139193"/>
            <a:ext cx="467388" cy="0"/>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59" name="Gerader Verbinder 158"/>
          <p:cNvCxnSpPr/>
          <p:nvPr/>
        </p:nvCxnSpPr>
        <p:spPr>
          <a:xfrm flipV="1">
            <a:off x="4556625" y="6129829"/>
            <a:ext cx="5659" cy="408194"/>
          </a:xfrm>
          <a:prstGeom prst="line">
            <a:avLst/>
          </a:prstGeom>
          <a:ln w="38100">
            <a:solidFill>
              <a:srgbClr val="66FFFF"/>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nvSpPr>
        <p:spPr>
          <a:xfrm>
            <a:off x="386260" y="5531107"/>
            <a:ext cx="1028625" cy="410575"/>
          </a:xfrm>
          <a:prstGeom prst="rect">
            <a:avLst/>
          </a:prstGeom>
          <a:noFill/>
        </p:spPr>
        <p:txBody>
          <a:bodyPr wrap="square" lIns="71323" tIns="35662" rIns="71323" bIns="35662" rtlCol="0">
            <a:spAutoFit/>
          </a:bodyPr>
          <a:lstStyle/>
          <a:p>
            <a:r>
              <a:rPr lang="de-DE" sz="1100" dirty="0" smtClean="0"/>
              <a:t>Alternativ Rückkühler</a:t>
            </a:r>
            <a:endParaRPr lang="de-AT" sz="1100" dirty="0"/>
          </a:p>
        </p:txBody>
      </p:sp>
      <p:sp>
        <p:nvSpPr>
          <p:cNvPr id="167" name="Textfeld 166"/>
          <p:cNvSpPr txBox="1"/>
          <p:nvPr/>
        </p:nvSpPr>
        <p:spPr>
          <a:xfrm>
            <a:off x="4690950" y="4601480"/>
            <a:ext cx="826430" cy="579852"/>
          </a:xfrm>
          <a:prstGeom prst="rect">
            <a:avLst/>
          </a:prstGeom>
          <a:noFill/>
        </p:spPr>
        <p:txBody>
          <a:bodyPr wrap="square" lIns="71323" tIns="35662" rIns="71323" bIns="35662" rtlCol="0">
            <a:spAutoFit/>
          </a:bodyPr>
          <a:lstStyle/>
          <a:p>
            <a:r>
              <a:rPr lang="de-DE" sz="1100" dirty="0"/>
              <a:t>Puffer-Speicher zentral</a:t>
            </a:r>
          </a:p>
        </p:txBody>
      </p:sp>
      <p:cxnSp>
        <p:nvCxnSpPr>
          <p:cNvPr id="168" name="Gerader Verbinder 167"/>
          <p:cNvCxnSpPr/>
          <p:nvPr/>
        </p:nvCxnSpPr>
        <p:spPr>
          <a:xfrm>
            <a:off x="5191868" y="2053126"/>
            <a:ext cx="990575" cy="52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Gerader Verbinder 56"/>
          <p:cNvCxnSpPr/>
          <p:nvPr/>
        </p:nvCxnSpPr>
        <p:spPr>
          <a:xfrm>
            <a:off x="3234526" y="1160584"/>
            <a:ext cx="4227851" cy="1959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02" name="Grafik 101"/>
          <p:cNvPicPr>
            <a:picLocks noChangeAspect="1"/>
          </p:cNvPicPr>
          <p:nvPr/>
        </p:nvPicPr>
        <p:blipFill rotWithShape="1">
          <a:blip r:embed="rId8"/>
          <a:srcRect t="5865" r="4363"/>
          <a:stretch/>
        </p:blipFill>
        <p:spPr>
          <a:xfrm>
            <a:off x="3422199" y="4751118"/>
            <a:ext cx="665252" cy="922000"/>
          </a:xfrm>
          <a:prstGeom prst="rect">
            <a:avLst/>
          </a:prstGeom>
        </p:spPr>
      </p:pic>
      <p:cxnSp>
        <p:nvCxnSpPr>
          <p:cNvPr id="107" name="Gerader Verbinder 102"/>
          <p:cNvCxnSpPr/>
          <p:nvPr/>
        </p:nvCxnSpPr>
        <p:spPr>
          <a:xfrm>
            <a:off x="5361083" y="3782818"/>
            <a:ext cx="0" cy="7154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Gerader Verbinder 104"/>
          <p:cNvCxnSpPr/>
          <p:nvPr/>
        </p:nvCxnSpPr>
        <p:spPr>
          <a:xfrm>
            <a:off x="5257212" y="4471782"/>
            <a:ext cx="88217" cy="29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Gerader Verbinder 29"/>
          <p:cNvCxnSpPr/>
          <p:nvPr/>
        </p:nvCxnSpPr>
        <p:spPr>
          <a:xfrm>
            <a:off x="2023400" y="5529649"/>
            <a:ext cx="1456590" cy="2021"/>
          </a:xfrm>
          <a:prstGeom prst="line">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6" name="Textfeld 115"/>
          <p:cNvSpPr txBox="1"/>
          <p:nvPr/>
        </p:nvSpPr>
        <p:spPr>
          <a:xfrm>
            <a:off x="3280042" y="5626673"/>
            <a:ext cx="1131267" cy="410575"/>
          </a:xfrm>
          <a:prstGeom prst="rect">
            <a:avLst/>
          </a:prstGeom>
          <a:noFill/>
        </p:spPr>
        <p:txBody>
          <a:bodyPr wrap="square" lIns="71323" tIns="35662" rIns="71323" bIns="35662" rtlCol="0">
            <a:spAutoFit/>
          </a:bodyPr>
          <a:lstStyle/>
          <a:p>
            <a:pPr algn="ctr"/>
            <a:r>
              <a:rPr lang="de-DE" sz="1100" dirty="0"/>
              <a:t>Wärmepumpen Warmwasser</a:t>
            </a:r>
          </a:p>
        </p:txBody>
      </p:sp>
      <p:sp>
        <p:nvSpPr>
          <p:cNvPr id="117" name="Textfeld 116"/>
          <p:cNvSpPr txBox="1"/>
          <p:nvPr/>
        </p:nvSpPr>
        <p:spPr>
          <a:xfrm>
            <a:off x="3535050" y="2799257"/>
            <a:ext cx="682021" cy="410575"/>
          </a:xfrm>
          <a:prstGeom prst="rect">
            <a:avLst/>
          </a:prstGeom>
          <a:noFill/>
        </p:spPr>
        <p:txBody>
          <a:bodyPr wrap="square" lIns="71323" tIns="35662" rIns="71323" bIns="35662" rtlCol="0">
            <a:spAutoFit/>
          </a:bodyPr>
          <a:lstStyle/>
          <a:p>
            <a:r>
              <a:rPr lang="de-DE" sz="1100" dirty="0"/>
              <a:t>Heizen/</a:t>
            </a:r>
          </a:p>
          <a:p>
            <a:r>
              <a:rPr lang="de-DE" sz="1100" dirty="0"/>
              <a:t>Kühlen</a:t>
            </a:r>
          </a:p>
        </p:txBody>
      </p:sp>
      <p:cxnSp>
        <p:nvCxnSpPr>
          <p:cNvPr id="131" name="Gerader Verbinder 29"/>
          <p:cNvCxnSpPr/>
          <p:nvPr/>
        </p:nvCxnSpPr>
        <p:spPr>
          <a:xfrm>
            <a:off x="6872131" y="1170381"/>
            <a:ext cx="694963" cy="12704"/>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r Verbinder 29"/>
          <p:cNvCxnSpPr/>
          <p:nvPr/>
        </p:nvCxnSpPr>
        <p:spPr>
          <a:xfrm>
            <a:off x="6182443" y="1668207"/>
            <a:ext cx="1398494" cy="6352"/>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r Verbinder 29"/>
          <p:cNvCxnSpPr/>
          <p:nvPr/>
        </p:nvCxnSpPr>
        <p:spPr>
          <a:xfrm>
            <a:off x="6179170" y="2215803"/>
            <a:ext cx="1435049" cy="12704"/>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r Verbinder 29"/>
          <p:cNvCxnSpPr/>
          <p:nvPr/>
        </p:nvCxnSpPr>
        <p:spPr>
          <a:xfrm>
            <a:off x="6165501" y="2744588"/>
            <a:ext cx="1461921" cy="18738"/>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Gerader Verbinder 61"/>
          <p:cNvCxnSpPr/>
          <p:nvPr/>
        </p:nvCxnSpPr>
        <p:spPr>
          <a:xfrm flipV="1">
            <a:off x="3246458" y="4993045"/>
            <a:ext cx="301205" cy="104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2" name="Gerader Verbinder 29"/>
          <p:cNvCxnSpPr/>
          <p:nvPr/>
        </p:nvCxnSpPr>
        <p:spPr>
          <a:xfrm>
            <a:off x="5845004" y="4503338"/>
            <a:ext cx="1482696" cy="0"/>
          </a:xfrm>
          <a:prstGeom prst="lin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Gerader Verbinder 29"/>
          <p:cNvCxnSpPr/>
          <p:nvPr/>
        </p:nvCxnSpPr>
        <p:spPr>
          <a:xfrm>
            <a:off x="5827793" y="6311938"/>
            <a:ext cx="1482696" cy="0"/>
          </a:xfrm>
          <a:prstGeom prst="lin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rader Verbinder 29"/>
          <p:cNvCxnSpPr/>
          <p:nvPr/>
        </p:nvCxnSpPr>
        <p:spPr>
          <a:xfrm flipV="1">
            <a:off x="5543646" y="4335832"/>
            <a:ext cx="1450010" cy="19249"/>
          </a:xfrm>
          <a:prstGeom prst="line">
            <a:avLst/>
          </a:prstGeom>
          <a:ln w="38100">
            <a:solidFill>
              <a:srgbClr val="66FFF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rader Verbinder 29"/>
          <p:cNvCxnSpPr/>
          <p:nvPr/>
        </p:nvCxnSpPr>
        <p:spPr>
          <a:xfrm flipV="1">
            <a:off x="5517893" y="6119946"/>
            <a:ext cx="1450010" cy="19249"/>
          </a:xfrm>
          <a:prstGeom prst="line">
            <a:avLst/>
          </a:prstGeom>
          <a:ln w="38100">
            <a:solidFill>
              <a:srgbClr val="66FFFF"/>
            </a:solidFill>
            <a:tailEnd type="triangle"/>
          </a:ln>
        </p:spPr>
        <p:style>
          <a:lnRef idx="1">
            <a:schemeClr val="accent1"/>
          </a:lnRef>
          <a:fillRef idx="0">
            <a:schemeClr val="accent1"/>
          </a:fillRef>
          <a:effectRef idx="0">
            <a:schemeClr val="accent1"/>
          </a:effectRef>
          <a:fontRef idx="minor">
            <a:schemeClr val="tx1"/>
          </a:fontRef>
        </p:style>
      </p:cxnSp>
      <p:pic>
        <p:nvPicPr>
          <p:cNvPr id="93" name="Grafik 92"/>
          <p:cNvPicPr>
            <a:picLocks noChangeAspect="1"/>
          </p:cNvPicPr>
          <p:nvPr/>
        </p:nvPicPr>
        <p:blipFill>
          <a:blip r:embed="rId14"/>
          <a:stretch>
            <a:fillRect/>
          </a:stretch>
        </p:blipFill>
        <p:spPr>
          <a:xfrm>
            <a:off x="2569640" y="5758130"/>
            <a:ext cx="688249" cy="675028"/>
          </a:xfrm>
          <a:prstGeom prst="rect">
            <a:avLst/>
          </a:prstGeom>
        </p:spPr>
      </p:pic>
      <p:pic>
        <p:nvPicPr>
          <p:cNvPr id="14" name="Grafik 13"/>
          <p:cNvPicPr>
            <a:picLocks noChangeAspect="1"/>
          </p:cNvPicPr>
          <p:nvPr/>
        </p:nvPicPr>
        <p:blipFill>
          <a:blip r:embed="rId15"/>
          <a:stretch>
            <a:fillRect/>
          </a:stretch>
        </p:blipFill>
        <p:spPr>
          <a:xfrm>
            <a:off x="1266968" y="3753616"/>
            <a:ext cx="749985" cy="331516"/>
          </a:xfrm>
          <a:prstGeom prst="rect">
            <a:avLst/>
          </a:prstGeom>
        </p:spPr>
      </p:pic>
      <p:cxnSp>
        <p:nvCxnSpPr>
          <p:cNvPr id="101" name="Gerader Verbinder 100"/>
          <p:cNvCxnSpPr/>
          <p:nvPr/>
        </p:nvCxnSpPr>
        <p:spPr>
          <a:xfrm>
            <a:off x="2042839" y="3906373"/>
            <a:ext cx="735728" cy="1000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7" name="Textfeld 126"/>
          <p:cNvSpPr txBox="1"/>
          <p:nvPr/>
        </p:nvSpPr>
        <p:spPr>
          <a:xfrm>
            <a:off x="1641961" y="5692109"/>
            <a:ext cx="1163506" cy="579852"/>
          </a:xfrm>
          <a:prstGeom prst="rect">
            <a:avLst/>
          </a:prstGeom>
          <a:noFill/>
        </p:spPr>
        <p:txBody>
          <a:bodyPr wrap="square" lIns="71323" tIns="35662" rIns="71323" bIns="35662" rtlCol="0">
            <a:spAutoFit/>
          </a:bodyPr>
          <a:lstStyle/>
          <a:p>
            <a:r>
              <a:rPr lang="de-DE" sz="1100" dirty="0" smtClean="0"/>
              <a:t>Abwärme</a:t>
            </a:r>
          </a:p>
          <a:p>
            <a:r>
              <a:rPr lang="de-DE" sz="1100" dirty="0" smtClean="0"/>
              <a:t>(noch nicht implementiert)</a:t>
            </a:r>
            <a:endParaRPr lang="de-AT" sz="1100" dirty="0"/>
          </a:p>
        </p:txBody>
      </p:sp>
      <p:cxnSp>
        <p:nvCxnSpPr>
          <p:cNvPr id="132" name="Gerader Verbinder 29"/>
          <p:cNvCxnSpPr/>
          <p:nvPr/>
        </p:nvCxnSpPr>
        <p:spPr>
          <a:xfrm>
            <a:off x="3257541" y="6167239"/>
            <a:ext cx="1153769" cy="9229"/>
          </a:xfrm>
          <a:prstGeom prst="line">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a:xfrm flipH="1">
            <a:off x="4395222" y="5497210"/>
            <a:ext cx="3893" cy="66468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a:xfrm flipV="1">
            <a:off x="4394587" y="5495631"/>
            <a:ext cx="371366" cy="58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39" name="Grafik 138"/>
          <p:cNvPicPr>
            <a:picLocks noChangeAspect="1"/>
          </p:cNvPicPr>
          <p:nvPr/>
        </p:nvPicPr>
        <p:blipFill>
          <a:blip r:embed="rId16"/>
          <a:stretch>
            <a:fillRect/>
          </a:stretch>
        </p:blipFill>
        <p:spPr>
          <a:xfrm>
            <a:off x="4323587" y="5657927"/>
            <a:ext cx="169511" cy="367756"/>
          </a:xfrm>
          <a:prstGeom prst="rect">
            <a:avLst/>
          </a:prstGeom>
        </p:spPr>
      </p:pic>
      <p:sp>
        <p:nvSpPr>
          <p:cNvPr id="96" name="Rechteck 95"/>
          <p:cNvSpPr/>
          <p:nvPr/>
        </p:nvSpPr>
        <p:spPr>
          <a:xfrm>
            <a:off x="6084169" y="3198949"/>
            <a:ext cx="2083624" cy="3374567"/>
          </a:xfrm>
          <a:prstGeom prst="rect">
            <a:avLst/>
          </a:prstGeom>
          <a:noFill/>
          <a:ln w="133350" cmpd="thickThi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85588" tIns="42794" rIns="85588" bIns="42794" rtlCol="0" anchor="ctr"/>
          <a:lstStyle/>
          <a:p>
            <a:pPr algn="ctr"/>
            <a:endParaRPr lang="de-AT" sz="2160"/>
          </a:p>
        </p:txBody>
      </p:sp>
    </p:spTree>
    <p:extLst>
      <p:ext uri="{BB962C8B-B14F-4D97-AF65-F5344CB8AC3E}">
        <p14:creationId xmlns:p14="http://schemas.microsoft.com/office/powerpoint/2010/main" val="25501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49" y="836712"/>
            <a:ext cx="6840537" cy="622300"/>
          </a:xfrm>
        </p:spPr>
        <p:txBody>
          <a:bodyPr/>
          <a:lstStyle/>
          <a:p>
            <a:r>
              <a:rPr lang="de-AT" dirty="0" smtClean="0"/>
              <a:t>Energieflüsse Konventionell Beispiel</a:t>
            </a:r>
            <a:endParaRPr lang="de-AT" dirty="0"/>
          </a:p>
        </p:txBody>
      </p:sp>
      <p:sp>
        <p:nvSpPr>
          <p:cNvPr id="3" name="Inhaltsplatzhalter 2"/>
          <p:cNvSpPr>
            <a:spLocks noGrp="1"/>
          </p:cNvSpPr>
          <p:nvPr>
            <p:ph idx="1"/>
          </p:nvPr>
        </p:nvSpPr>
        <p:spPr/>
        <p:txBody>
          <a:bodyPr/>
          <a:lstStyle/>
          <a:p>
            <a:endParaRPr lang="de-AT"/>
          </a:p>
        </p:txBody>
      </p:sp>
      <p:sp>
        <p:nvSpPr>
          <p:cNvPr id="4" name="Fußzeilenplatzhalter 3"/>
          <p:cNvSpPr>
            <a:spLocks noGrp="1"/>
          </p:cNvSpPr>
          <p:nvPr>
            <p:ph type="ftr" sz="quarter" idx="11"/>
          </p:nvPr>
        </p:nvSpPr>
        <p:spPr/>
        <p:txBody>
          <a:bodyPr/>
          <a:lstStyle/>
          <a:p>
            <a:endParaRPr lang="de-AT"/>
          </a:p>
        </p:txBody>
      </p:sp>
      <p:sp>
        <p:nvSpPr>
          <p:cNvPr id="5" name="Foliennummernplatzhalter 4"/>
          <p:cNvSpPr>
            <a:spLocks noGrp="1"/>
          </p:cNvSpPr>
          <p:nvPr>
            <p:ph type="sldNum" sz="quarter" idx="4294967295"/>
          </p:nvPr>
        </p:nvSpPr>
        <p:spPr>
          <a:xfrm>
            <a:off x="6830724" y="6356352"/>
            <a:ext cx="1954346" cy="365125"/>
          </a:xfrm>
          <a:prstGeom prst="rect">
            <a:avLst/>
          </a:prstGeom>
        </p:spPr>
        <p:txBody>
          <a:bodyPr/>
          <a:lstStyle/>
          <a:p>
            <a:fld id="{CEF242DE-DE26-484D-83BE-521FBF72E3ED}" type="slidenum">
              <a:rPr lang="de-AT" smtClean="0"/>
              <a:t>5</a:t>
            </a:fld>
            <a:endParaRPr lang="de-AT"/>
          </a:p>
        </p:txBody>
      </p:sp>
      <p:pic>
        <p:nvPicPr>
          <p:cNvPr id="7" name="Grafik 6"/>
          <p:cNvPicPr>
            <a:picLocks noChangeAspect="1"/>
          </p:cNvPicPr>
          <p:nvPr/>
        </p:nvPicPr>
        <p:blipFill>
          <a:blip r:embed="rId2"/>
          <a:stretch>
            <a:fillRect/>
          </a:stretch>
        </p:blipFill>
        <p:spPr>
          <a:xfrm>
            <a:off x="90264" y="7461252"/>
            <a:ext cx="9324528" cy="5594717"/>
          </a:xfrm>
          <a:prstGeom prst="rect">
            <a:avLst/>
          </a:prstGeom>
        </p:spPr>
      </p:pic>
      <p:pic>
        <p:nvPicPr>
          <p:cNvPr id="6" name="Grafik 5"/>
          <p:cNvPicPr>
            <a:picLocks noChangeAspect="1"/>
          </p:cNvPicPr>
          <p:nvPr/>
        </p:nvPicPr>
        <p:blipFill>
          <a:blip r:embed="rId3"/>
          <a:stretch>
            <a:fillRect/>
          </a:stretch>
        </p:blipFill>
        <p:spPr>
          <a:xfrm>
            <a:off x="0" y="1520057"/>
            <a:ext cx="9144000" cy="5337943"/>
          </a:xfrm>
          <a:prstGeom prst="rect">
            <a:avLst/>
          </a:prstGeom>
        </p:spPr>
      </p:pic>
      <p:pic>
        <p:nvPicPr>
          <p:cNvPr id="8" name="Grafik 7"/>
          <p:cNvPicPr>
            <a:picLocks noChangeAspect="1"/>
          </p:cNvPicPr>
          <p:nvPr/>
        </p:nvPicPr>
        <p:blipFill>
          <a:blip r:embed="rId3"/>
          <a:stretch>
            <a:fillRect/>
          </a:stretch>
        </p:blipFill>
        <p:spPr>
          <a:xfrm>
            <a:off x="-14392" y="1614398"/>
            <a:ext cx="9144000" cy="5337943"/>
          </a:xfrm>
          <a:prstGeom prst="rect">
            <a:avLst/>
          </a:prstGeom>
        </p:spPr>
      </p:pic>
      <p:pic>
        <p:nvPicPr>
          <p:cNvPr id="9" name="Grafik 8"/>
          <p:cNvPicPr>
            <a:picLocks noChangeAspect="1"/>
          </p:cNvPicPr>
          <p:nvPr/>
        </p:nvPicPr>
        <p:blipFill>
          <a:blip r:embed="rId4"/>
          <a:stretch>
            <a:fillRect/>
          </a:stretch>
        </p:blipFill>
        <p:spPr>
          <a:xfrm flipH="1">
            <a:off x="6848586" y="4984373"/>
            <a:ext cx="531726" cy="541394"/>
          </a:xfrm>
          <a:prstGeom prst="rect">
            <a:avLst/>
          </a:prstGeom>
        </p:spPr>
      </p:pic>
    </p:spTree>
    <p:extLst>
      <p:ext uri="{BB962C8B-B14F-4D97-AF65-F5344CB8AC3E}">
        <p14:creationId xmlns:p14="http://schemas.microsoft.com/office/powerpoint/2010/main" val="1781499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764704"/>
            <a:ext cx="6840537" cy="622300"/>
          </a:xfrm>
        </p:spPr>
        <p:txBody>
          <a:bodyPr/>
          <a:lstStyle/>
          <a:p>
            <a:r>
              <a:rPr lang="de-AT" dirty="0"/>
              <a:t>Energieflüsse </a:t>
            </a:r>
            <a:r>
              <a:rPr lang="de-AT" dirty="0" smtClean="0"/>
              <a:t>Plusenergiekonzept Beispiel</a:t>
            </a:r>
            <a:endParaRPr lang="de-AT" dirty="0"/>
          </a:p>
        </p:txBody>
      </p:sp>
      <p:sp>
        <p:nvSpPr>
          <p:cNvPr id="3" name="Inhaltsplatzhalter 2"/>
          <p:cNvSpPr>
            <a:spLocks noGrp="1"/>
          </p:cNvSpPr>
          <p:nvPr>
            <p:ph idx="1"/>
          </p:nvPr>
        </p:nvSpPr>
        <p:spPr/>
        <p:txBody>
          <a:bodyPr/>
          <a:lstStyle/>
          <a:p>
            <a:endParaRPr lang="de-AT"/>
          </a:p>
        </p:txBody>
      </p:sp>
      <p:sp>
        <p:nvSpPr>
          <p:cNvPr id="4" name="Fußzeilenplatzhalter 3"/>
          <p:cNvSpPr>
            <a:spLocks noGrp="1"/>
          </p:cNvSpPr>
          <p:nvPr>
            <p:ph type="ftr" sz="quarter" idx="11"/>
          </p:nvPr>
        </p:nvSpPr>
        <p:spPr/>
        <p:txBody>
          <a:bodyPr/>
          <a:lstStyle/>
          <a:p>
            <a:endParaRPr lang="de-AT"/>
          </a:p>
        </p:txBody>
      </p:sp>
      <p:sp>
        <p:nvSpPr>
          <p:cNvPr id="5" name="Foliennummernplatzhalter 4"/>
          <p:cNvSpPr>
            <a:spLocks noGrp="1"/>
          </p:cNvSpPr>
          <p:nvPr>
            <p:ph type="sldNum" sz="quarter" idx="4294967295"/>
          </p:nvPr>
        </p:nvSpPr>
        <p:spPr>
          <a:xfrm>
            <a:off x="6830724" y="6356352"/>
            <a:ext cx="1954346" cy="365125"/>
          </a:xfrm>
          <a:prstGeom prst="rect">
            <a:avLst/>
          </a:prstGeom>
        </p:spPr>
        <p:txBody>
          <a:bodyPr/>
          <a:lstStyle/>
          <a:p>
            <a:fld id="{CEF242DE-DE26-484D-83BE-521FBF72E3ED}" type="slidenum">
              <a:rPr lang="de-AT" smtClean="0"/>
              <a:t>6</a:t>
            </a:fld>
            <a:endParaRPr lang="de-AT"/>
          </a:p>
        </p:txBody>
      </p:sp>
      <p:pic>
        <p:nvPicPr>
          <p:cNvPr id="8" name="Grafik 7"/>
          <p:cNvPicPr>
            <a:picLocks noChangeAspect="1"/>
          </p:cNvPicPr>
          <p:nvPr/>
        </p:nvPicPr>
        <p:blipFill>
          <a:blip r:embed="rId2"/>
          <a:stretch>
            <a:fillRect/>
          </a:stretch>
        </p:blipFill>
        <p:spPr>
          <a:xfrm>
            <a:off x="0" y="1469991"/>
            <a:ext cx="9144000" cy="5463054"/>
          </a:xfrm>
          <a:prstGeom prst="rect">
            <a:avLst/>
          </a:prstGeom>
        </p:spPr>
      </p:pic>
    </p:spTree>
    <p:extLst>
      <p:ext uri="{BB962C8B-B14F-4D97-AF65-F5344CB8AC3E}">
        <p14:creationId xmlns:p14="http://schemas.microsoft.com/office/powerpoint/2010/main" val="2956469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266334"/>
            <a:ext cx="6840537" cy="622300"/>
          </a:xfrm>
        </p:spPr>
        <p:txBody>
          <a:bodyPr/>
          <a:lstStyle/>
          <a:p>
            <a:r>
              <a:rPr lang="de-DE" dirty="0" smtClean="0"/>
              <a:t>Beispiel Monatsbilanzen</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7</a:t>
            </a:fld>
            <a:endParaRPr lang="de-AT" sz="600">
              <a:solidFill>
                <a:srgbClr val="626B71"/>
              </a:solidFill>
            </a:endParaRPr>
          </a:p>
        </p:txBody>
      </p:sp>
      <p:sp>
        <p:nvSpPr>
          <p:cNvPr id="6" name="Textplatzhalter 5"/>
          <p:cNvSpPr>
            <a:spLocks noGrp="1"/>
          </p:cNvSpPr>
          <p:nvPr>
            <p:ph type="body" sz="quarter" idx="14"/>
          </p:nvPr>
        </p:nvSpPr>
        <p:spPr/>
        <p:txBody>
          <a:bodyPr/>
          <a:lstStyle/>
          <a:p>
            <a:r>
              <a:rPr lang="de-AT" sz="2000" dirty="0" smtClean="0"/>
              <a:t>Monatsbilanzen</a:t>
            </a:r>
            <a:endParaRPr lang="de-AT" sz="2000" dirty="0"/>
          </a:p>
        </p:txBody>
      </p:sp>
      <p:pic>
        <p:nvPicPr>
          <p:cNvPr id="21" name="Grafik 20"/>
          <p:cNvPicPr>
            <a:picLocks noChangeAspect="1"/>
          </p:cNvPicPr>
          <p:nvPr/>
        </p:nvPicPr>
        <p:blipFill rotWithShape="1">
          <a:blip r:embed="rId2"/>
          <a:srcRect l="19470" t="13920" r="24112" b="7719"/>
          <a:stretch/>
        </p:blipFill>
        <p:spPr>
          <a:xfrm>
            <a:off x="7724036" y="145436"/>
            <a:ext cx="669548" cy="864096"/>
          </a:xfrm>
          <a:prstGeom prst="rect">
            <a:avLst/>
          </a:prstGeom>
          <a:effectLst>
            <a:softEdge rad="127000"/>
          </a:effectLst>
        </p:spPr>
      </p:pic>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441579"/>
            <a:ext cx="6269384" cy="4913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430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6334"/>
            <a:ext cx="6840537" cy="622300"/>
          </a:xfrm>
        </p:spPr>
        <p:txBody>
          <a:bodyPr/>
          <a:lstStyle/>
          <a:p>
            <a:r>
              <a:rPr lang="de-DE" dirty="0" smtClean="0"/>
              <a:t>Beispiel</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8</a:t>
            </a:fld>
            <a:endParaRPr lang="de-AT" sz="600">
              <a:solidFill>
                <a:srgbClr val="626B71"/>
              </a:solidFill>
            </a:endParaRPr>
          </a:p>
        </p:txBody>
      </p:sp>
      <p:sp>
        <p:nvSpPr>
          <p:cNvPr id="6" name="Textplatzhalter 5"/>
          <p:cNvSpPr>
            <a:spLocks noGrp="1"/>
          </p:cNvSpPr>
          <p:nvPr>
            <p:ph type="body" sz="quarter" idx="14"/>
          </p:nvPr>
        </p:nvSpPr>
        <p:spPr/>
        <p:txBody>
          <a:bodyPr/>
          <a:lstStyle/>
          <a:p>
            <a:r>
              <a:rPr lang="de-AT" sz="2000" dirty="0" smtClean="0"/>
              <a:t>Winterperiode</a:t>
            </a:r>
            <a:endParaRPr lang="de-AT" sz="2000" dirty="0"/>
          </a:p>
        </p:txBody>
      </p:sp>
      <p:pic>
        <p:nvPicPr>
          <p:cNvPr id="21" name="Grafik 20"/>
          <p:cNvPicPr>
            <a:picLocks noChangeAspect="1"/>
          </p:cNvPicPr>
          <p:nvPr/>
        </p:nvPicPr>
        <p:blipFill rotWithShape="1">
          <a:blip r:embed="rId2"/>
          <a:srcRect l="19470" t="13920" r="24112" b="7719"/>
          <a:stretch/>
        </p:blipFill>
        <p:spPr>
          <a:xfrm>
            <a:off x="7724036" y="145436"/>
            <a:ext cx="669548" cy="864096"/>
          </a:xfrm>
          <a:prstGeom prst="rect">
            <a:avLst/>
          </a:prstGeom>
          <a:effectLst>
            <a:softEdge rad="127000"/>
          </a:effec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980" y="1375864"/>
            <a:ext cx="7012389" cy="498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826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359786"/>
            <a:ext cx="6840537" cy="622300"/>
          </a:xfrm>
        </p:spPr>
        <p:txBody>
          <a:bodyPr/>
          <a:lstStyle/>
          <a:p>
            <a:r>
              <a:rPr lang="de-DE" dirty="0" smtClean="0"/>
              <a:t>Beispiel</a:t>
            </a:r>
            <a:endParaRPr lang="de-AT" dirty="0"/>
          </a:p>
        </p:txBody>
      </p:sp>
      <p:sp>
        <p:nvSpPr>
          <p:cNvPr id="4" name="Fußzeilenplatzhalter 3"/>
          <p:cNvSpPr>
            <a:spLocks noGrp="1"/>
          </p:cNvSpPr>
          <p:nvPr>
            <p:ph type="ftr" sz="quarter" idx="11"/>
          </p:nvPr>
        </p:nvSpPr>
        <p:spPr/>
        <p:txBody>
          <a:bodyPr/>
          <a:lstStyle/>
          <a:p>
            <a:pPr>
              <a:defRPr/>
            </a:pPr>
            <a:endParaRPr lang="de-AT" smtClean="0"/>
          </a:p>
          <a:p>
            <a:pPr>
              <a:defRPr/>
            </a:pPr>
            <a:r>
              <a:rPr lang="de-AT" smtClean="0"/>
              <a:t>© FH Technikum Wien</a:t>
            </a:r>
            <a:endParaRPr lang="de-AT"/>
          </a:p>
        </p:txBody>
      </p:sp>
      <p:sp>
        <p:nvSpPr>
          <p:cNvPr id="5" name="Foliennummernplatzhalter 4"/>
          <p:cNvSpPr>
            <a:spLocks noGrp="1"/>
          </p:cNvSpPr>
          <p:nvPr>
            <p:ph type="sldNum" sz="quarter" idx="12"/>
          </p:nvPr>
        </p:nvSpPr>
        <p:spPr/>
        <p:txBody>
          <a:bodyPr/>
          <a:lstStyle/>
          <a:p>
            <a:pPr>
              <a:defRPr/>
            </a:pPr>
            <a:endParaRPr lang="de-AT" smtClean="0"/>
          </a:p>
          <a:p>
            <a:pPr>
              <a:defRPr/>
            </a:pPr>
            <a:fld id="{716B0330-54C3-40D9-A6AA-F6B8906A4121}" type="slidenum">
              <a:rPr lang="de-AT" sz="600" smtClean="0">
                <a:solidFill>
                  <a:srgbClr val="626B71"/>
                </a:solidFill>
              </a:rPr>
              <a:pPr>
                <a:defRPr/>
              </a:pPr>
              <a:t>9</a:t>
            </a:fld>
            <a:endParaRPr lang="de-AT" sz="600">
              <a:solidFill>
                <a:srgbClr val="626B71"/>
              </a:solidFill>
            </a:endParaRPr>
          </a:p>
        </p:txBody>
      </p:sp>
      <p:sp>
        <p:nvSpPr>
          <p:cNvPr id="6" name="Textplatzhalter 5"/>
          <p:cNvSpPr>
            <a:spLocks noGrp="1"/>
          </p:cNvSpPr>
          <p:nvPr>
            <p:ph type="body" sz="quarter" idx="14"/>
          </p:nvPr>
        </p:nvSpPr>
        <p:spPr/>
        <p:txBody>
          <a:bodyPr/>
          <a:lstStyle/>
          <a:p>
            <a:r>
              <a:rPr lang="de-AT" sz="2000" dirty="0" smtClean="0"/>
              <a:t>Sommerperiode</a:t>
            </a:r>
            <a:endParaRPr lang="de-AT" sz="2000" dirty="0"/>
          </a:p>
        </p:txBody>
      </p:sp>
      <p:pic>
        <p:nvPicPr>
          <p:cNvPr id="21" name="Grafik 20"/>
          <p:cNvPicPr>
            <a:picLocks noChangeAspect="1"/>
          </p:cNvPicPr>
          <p:nvPr/>
        </p:nvPicPr>
        <p:blipFill rotWithShape="1">
          <a:blip r:embed="rId2"/>
          <a:srcRect l="19470" t="13920" r="24112" b="7719"/>
          <a:stretch/>
        </p:blipFill>
        <p:spPr>
          <a:xfrm>
            <a:off x="7724036" y="145436"/>
            <a:ext cx="669548" cy="864096"/>
          </a:xfrm>
          <a:prstGeom prst="rect">
            <a:avLst/>
          </a:prstGeom>
          <a:effectLst>
            <a:softEdge rad="127000"/>
          </a:effec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59" y="1382176"/>
            <a:ext cx="7003509" cy="497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353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Vorlage_PPT_BEE_EN">
  <a:themeElements>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_Vorlage_FHTW">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Vorlage_PPT_MSC</Template>
  <TotalTime>0</TotalTime>
  <Words>1143</Words>
  <Application>Microsoft Office PowerPoint</Application>
  <PresentationFormat>Bildschirmpräsentation (4:3)</PresentationFormat>
  <Paragraphs>244</Paragraphs>
  <Slides>30</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30</vt:i4>
      </vt:variant>
    </vt:vector>
  </HeadingPairs>
  <TitlesOfParts>
    <vt:vector size="34" baseType="lpstr">
      <vt:lpstr>Arial</vt:lpstr>
      <vt:lpstr>Avenir Book</vt:lpstr>
      <vt:lpstr>Wingdings</vt:lpstr>
      <vt:lpstr>Vorlage_PPT_BEE_EN</vt:lpstr>
      <vt:lpstr>PowerPoint-Präsentation</vt:lpstr>
      <vt:lpstr>Vereinfachtes Simulationsmodell </vt:lpstr>
      <vt:lpstr>Energiekonzept Referenzsysteme Erdgas, Fernwärme abgebildet in Simulationsexcel</vt:lpstr>
      <vt:lpstr>Wärmepumpen mit Flexibilität (DSM) abgebildet in Simulationsexcel</vt:lpstr>
      <vt:lpstr>Energieflüsse Konventionell Beispiel</vt:lpstr>
      <vt:lpstr>Energieflüsse Plusenergiekonzept Beispiel</vt:lpstr>
      <vt:lpstr>Beispiel Monatsbilanzen</vt:lpstr>
      <vt:lpstr>Beispiel</vt:lpstr>
      <vt:lpstr>Beispiel</vt:lpstr>
      <vt:lpstr>Einbindung e-Mobilität Plusenergie-Excel</vt:lpstr>
      <vt:lpstr>Kumuliertes Ladeprofil</vt:lpstr>
      <vt:lpstr>Beispiel Endenergiebedarf</vt:lpstr>
      <vt:lpstr>Deckung Endenergiebedarf</vt:lpstr>
      <vt:lpstr>Beispiel Gesamtbewertung CO2äq.</vt:lpstr>
      <vt:lpstr>Beispiel Gesamt CO2 Fußabdruck</vt:lpstr>
      <vt:lpstr>Tipp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Bitte beachten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Schneider</dc:creator>
  <cp:lastModifiedBy>Simon Schneider</cp:lastModifiedBy>
  <cp:revision>72</cp:revision>
  <dcterms:created xsi:type="dcterms:W3CDTF">2018-11-29T00:09:43Z</dcterms:created>
  <dcterms:modified xsi:type="dcterms:W3CDTF">2021-01-25T10:57:12Z</dcterms:modified>
</cp:coreProperties>
</file>